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charts/chart4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theme/themeOverride3.xml" ContentType="application/vnd.openxmlformats-officedocument.themeOverr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21" r:id="rId2"/>
    <p:sldId id="405" r:id="rId3"/>
    <p:sldId id="406" r:id="rId4"/>
    <p:sldId id="382" r:id="rId5"/>
    <p:sldId id="396" r:id="rId6"/>
    <p:sldId id="395" r:id="rId7"/>
    <p:sldId id="401" r:id="rId8"/>
    <p:sldId id="403" r:id="rId9"/>
    <p:sldId id="400" r:id="rId10"/>
    <p:sldId id="386" r:id="rId11"/>
    <p:sldId id="385" r:id="rId12"/>
    <p:sldId id="397" r:id="rId13"/>
    <p:sldId id="402" r:id="rId14"/>
    <p:sldId id="389" r:id="rId15"/>
    <p:sldId id="398" r:id="rId16"/>
    <p:sldId id="393" r:id="rId17"/>
    <p:sldId id="388" r:id="rId18"/>
    <p:sldId id="357" r:id="rId19"/>
    <p:sldId id="407" r:id="rId20"/>
  </p:sldIdLst>
  <p:sldSz cx="9144000" cy="6858000" type="screen4x3"/>
  <p:notesSz cx="6805613" cy="9939338"/>
  <p:defaultTextStyle>
    <a:defPPr>
      <a:defRPr lang="uk-U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 userDrawn="1">
          <p15:clr>
            <a:srgbClr val="A4A3A4"/>
          </p15:clr>
        </p15:guide>
        <p15:guide id="2" pos="2144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aranovalv" initials="b" lastIdx="2" clrIdx="0"/>
  <p:cmAuthor id="1" name="А.С. Сизёнова" initials="А.С." lastIdx="1" clrIdx="1">
    <p:extLst>
      <p:ext uri="{19B8F6BF-5375-455C-9EA6-DF929625EA0E}">
        <p15:presenceInfo xmlns:p15="http://schemas.microsoft.com/office/powerpoint/2012/main" userId="А.С. Сизёнова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FB4"/>
    <a:srgbClr val="70B22C"/>
    <a:srgbClr val="3AF70D"/>
    <a:srgbClr val="FF6699"/>
    <a:srgbClr val="67CA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42" autoAdjust="0"/>
    <p:restoredTop sz="99143" autoAdjust="0"/>
  </p:normalViewPr>
  <p:slideViewPr>
    <p:cSldViewPr>
      <p:cViewPr varScale="1">
        <p:scale>
          <a:sx n="113" d="100"/>
          <a:sy n="113" d="100"/>
        </p:scale>
        <p:origin x="40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0" d="100"/>
          <a:sy n="60" d="100"/>
        </p:scale>
        <p:origin x="3396" y="60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aranovalv\AppData\Roaming\Microsoft\Excel\&#1050;&#1085;&#1080;&#1075;&#1072;1%20(version%201).xlsb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Kupreenkovaea\Documents\&#1050;&#1091;&#1087;&#1088;&#1077;&#1077;&#1085;&#1082;&#1086;&#1074;&#1072;\11.07.17\&#1060;&#1072;&#1082;&#1090;&#1086;&#1088;%202.2%20&#1054;&#1090;&#1082;&#1072;&#1079;&#1099;%20&#1080;%20&#1087;&#1088;&#1080;&#1086;&#1089;&#1090;&#1072;&#1085;&#1086;&#1074;&#1083;&#1077;&#1085;&#1080;&#1103;%20&#1050;&#1059;.xlsx" TargetMode="External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Kupreenkovaea\Documents\&#1050;&#1091;&#1087;&#1088;&#1077;&#1077;&#1085;&#1082;&#1086;&#1074;&#1072;\11.07.17\&#1060;&#1072;&#1082;&#1090;&#1086;&#1088;%202.2%20&#1054;&#1090;&#1082;&#1072;&#1079;&#1099;%20&#1080;%20&#1087;&#1088;&#1080;&#1086;&#1089;&#1090;&#1072;&#1085;&#1086;&#1074;&#1083;&#1077;&#1085;&#1080;&#1103;%20&#1050;&#1059;.xlsx" TargetMode="External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\\10.47.143.40\shared\&#1054;&#1090;&#1076;&#1077;&#1083;%20&#1086;&#1073;&#1077;&#1089;&#1087;&#1077;&#1095;&#1077;&#1085;&#1080;&#1103;%20&#1074;&#1077;&#1076;&#1077;&#1085;&#1080;&#1103;%20&#1082;&#1072;&#1076;&#1072;&#1089;&#1090;&#1088;&#1072;\!&#1044;&#1077;&#1083;&#1086;&#1087;&#1088;&#1086;&#1080;&#1079;&#1074;&#1086;&#1076;&#1089;&#1090;&#1074;&#1086;%20&#1086;&#1090;&#1076;&#1077;&#1083;&#1072;\&#1055;&#1088;&#1077;&#1079;&#1077;&#1085;&#1090;&#1072;&#1094;&#1080;&#1080;\&#1044;&#1083;&#1103;%20&#1080;&#1085;&#1074;&#1077;&#1089;&#1090;&#1082;&#1083;&#1080;&#1084;&#1072;&#1090;&#1072;%20&#1088;&#1072;&#1079;&#1085;&#1099;&#1077;%20&#1089;&#1090;&#1072;&#1090;&#1080;&#1089;&#1090;&#1080;&#1082;&#1080;\&#1050;&#1086;&#1087;&#1080;&#1103;%20&#1076;&#1083;&#1103;%20&#1087;&#1088;&#1077;&#1079;&#1077;&#1085;&#1090;&#1072;&#1094;&#1080;&#1080;%20&#1051;&#1102;&#1073;&#1086;&#1074;&#1080;&#1080;&#1080;-.xlsx" TargetMode="Externa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&#1050;&#1085;&#1080;&#1075;&#1072;1" TargetMode="External"/><Relationship Id="rId1" Type="http://schemas.openxmlformats.org/officeDocument/2006/relationships/themeOverride" Target="../theme/themeOverride3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\\10.47.143.40\shared\&#1054;&#1090;&#1076;&#1077;&#1083;%20&#1086;&#1073;&#1077;&#1089;&#1087;&#1077;&#1095;&#1077;&#1085;&#1080;&#1103;%20&#1074;&#1077;&#1076;&#1077;&#1085;&#1080;&#1103;%20&#1082;&#1072;&#1076;&#1072;&#1089;&#1090;&#1088;&#1072;\!&#1044;&#1077;&#1083;&#1086;&#1087;&#1088;&#1086;&#1080;&#1079;&#1074;&#1086;&#1076;&#1089;&#1090;&#1074;&#1086;%20&#1086;&#1090;&#1076;&#1077;&#1083;&#1072;\&#1055;&#1088;&#1077;&#1079;&#1077;&#1085;&#1090;&#1072;&#1094;&#1080;&#1080;\&#1044;&#1083;&#1103;%20&#1080;&#1085;&#1074;&#1077;&#1089;&#1090;&#1082;&#1083;&#1080;&#1084;&#1072;&#1090;&#1072;%20&#1088;&#1072;&#1079;&#1085;&#1099;&#1077;%20&#1089;&#1090;&#1072;&#1090;&#1080;&#1089;&#1090;&#1080;&#1082;&#1080;\&#1057;&#1052;&#1069;&#1042;%202017%20&#1089;%20&#1088;&#1072;&#1081;&#1086;&#1085;&#1072;&#1084;&#1080;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\\10.47.143.40\shared\&#1054;&#1090;&#1076;&#1077;&#1083;%20&#1086;&#1073;&#1077;&#1089;&#1087;&#1077;&#1095;&#1077;&#1085;&#1080;&#1103;%20&#1074;&#1077;&#1076;&#1077;&#1085;&#1080;&#1103;%20&#1082;&#1072;&#1076;&#1072;&#1089;&#1090;&#1088;&#1072;\!&#1044;&#1077;&#1083;&#1086;&#1087;&#1088;&#1086;&#1080;&#1079;&#1074;&#1086;&#1076;&#1089;&#1090;&#1074;&#1086;%20&#1086;&#1090;&#1076;&#1077;&#1083;&#1072;\&#1055;&#1088;&#1077;&#1079;&#1077;&#1085;&#1090;&#1072;&#1094;&#1080;&#1080;\&#1044;&#1083;&#1103;%20&#1080;&#1085;&#1074;&#1077;&#1089;&#1090;&#1082;&#1083;&#1080;&#1084;&#1072;&#1090;&#1072;%20&#1088;&#1072;&#1079;&#1085;&#1099;&#1077;%20&#1089;&#1090;&#1072;&#1090;&#1080;&#1089;&#1090;&#1080;&#1082;&#1080;\&#1050;&#1086;&#1087;&#1080;&#1103;%20&#1076;&#1083;&#1103;%20&#1087;&#1088;&#1077;&#1079;&#1077;&#1085;&#1090;&#1072;&#1094;&#1080;&#1080;%20&#1051;&#1102;&#1073;&#1086;&#1074;&#1080;&#1080;&#1080;-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4912746607992993E-2"/>
          <c:y val="0"/>
          <c:w val="0.52299755950867965"/>
          <c:h val="0.7369976202322126"/>
        </c:manualLayout>
      </c:layout>
      <c:pie3DChart>
        <c:varyColors val="1"/>
        <c:ser>
          <c:idx val="1"/>
          <c:order val="1"/>
          <c:explosion val="25"/>
          <c:dPt>
            <c:idx val="0"/>
            <c:bubble3D val="0"/>
            <c:spPr>
              <a:solidFill>
                <a:schemeClr val="accent3">
                  <a:lumMod val="75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D261-4A7C-9522-48D1BDABF477}"/>
              </c:ext>
            </c:extLst>
          </c:dPt>
          <c:dPt>
            <c:idx val="1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261-4A7C-9522-48D1BDABF477}"/>
              </c:ext>
            </c:extLst>
          </c:dPt>
          <c:dPt>
            <c:idx val="2"/>
            <c:bubble3D val="0"/>
            <c:spPr>
              <a:solidFill>
                <a:srgbClr val="F2A00C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D261-4A7C-9522-48D1BDABF477}"/>
              </c:ext>
            </c:extLst>
          </c:dPt>
          <c:dPt>
            <c:idx val="3"/>
            <c:bubble3D val="0"/>
            <c:spPr>
              <a:solidFill>
                <a:schemeClr val="accent2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261-4A7C-9522-48D1BDABF477}"/>
              </c:ext>
            </c:extLst>
          </c:dPt>
          <c:dLbls>
            <c:dLbl>
              <c:idx val="1"/>
              <c:layout>
                <c:manualLayout>
                  <c:x val="0.10420173290581806"/>
                  <c:y val="-9.22526321552035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D261-4A7C-9522-48D1BDABF477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6.9174950293482126E-2"/>
                  <c:y val="1.68876163518063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D261-4A7C-9522-48D1BDABF477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5.7757554605814922E-2"/>
                  <c:y val="7.60752831005894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D261-4A7C-9522-48D1BDABF477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Лист1!$C$3:$C$6</c:f>
              <c:strCache>
                <c:ptCount val="4"/>
                <c:pt idx="0">
                  <c:v>Земли лесного фонда</c:v>
                </c:pt>
                <c:pt idx="1">
                  <c:v>Земли водного фонда</c:v>
                </c:pt>
                <c:pt idx="2">
                  <c:v>Земли сельскохозяйственного назначения</c:v>
                </c:pt>
                <c:pt idx="3">
                  <c:v>Земли остальных категорий</c:v>
                </c:pt>
              </c:strCache>
            </c:strRef>
          </c:cat>
          <c:val>
            <c:numRef>
              <c:f>Лист1!$E$3:$E$6</c:f>
              <c:numCache>
                <c:formatCode>0%</c:formatCode>
                <c:ptCount val="4"/>
                <c:pt idx="0">
                  <c:v>0.56999999999999995</c:v>
                </c:pt>
                <c:pt idx="1">
                  <c:v>0.13</c:v>
                </c:pt>
                <c:pt idx="2">
                  <c:v>0.2</c:v>
                </c:pt>
                <c:pt idx="3">
                  <c:v>0.1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261-4A7C-9522-48D1BDABF477}"/>
            </c:ext>
          </c:extLst>
        </c:ser>
        <c:ser>
          <c:idx val="0"/>
          <c:order val="0"/>
          <c:explosion val="25"/>
          <c:cat>
            <c:strRef>
              <c:f>Лист1!$C$3:$C$6</c:f>
              <c:strCache>
                <c:ptCount val="4"/>
                <c:pt idx="0">
                  <c:v>Земли лесного фонда</c:v>
                </c:pt>
                <c:pt idx="1">
                  <c:v>Земли водного фонда</c:v>
                </c:pt>
                <c:pt idx="2">
                  <c:v>Земли сельскохозяйственного назначения</c:v>
                </c:pt>
                <c:pt idx="3">
                  <c:v>Земли остальных категорий</c:v>
                </c:pt>
              </c:strCache>
            </c:strRef>
          </c:cat>
          <c:val>
            <c:numRef>
              <c:f>Лист1!$D$3:$D$6</c:f>
              <c:numCache>
                <c:formatCode>General</c:formatCode>
                <c:ptCount val="4"/>
                <c:pt idx="0">
                  <c:v>4756.4000000000005</c:v>
                </c:pt>
                <c:pt idx="1">
                  <c:v>1081.3</c:v>
                </c:pt>
                <c:pt idx="2">
                  <c:v>1702.6</c:v>
                </c:pt>
                <c:pt idx="3">
                  <c:v>850.49999999999909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D261-4A7C-9522-48D1BDABF4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ayout>
        <c:manualLayout>
          <c:xMode val="edge"/>
          <c:yMode val="edge"/>
          <c:x val="6.6010287453439134E-2"/>
          <c:y val="0.48608630380100276"/>
          <c:w val="0.49699731246264811"/>
          <c:h val="0.39859531277151544"/>
        </c:manualLayout>
      </c:layout>
      <c:overlay val="0"/>
      <c:txPr>
        <a:bodyPr/>
        <a:lstStyle/>
        <a:p>
          <a:pPr rtl="0">
            <a:defRPr sz="1500" b="1"/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элек.гку!$B$102</c:f>
              <c:strCache>
                <c:ptCount val="1"/>
                <c:pt idx="0">
                  <c:v>Среднее по РФ</c:v>
                </c:pt>
              </c:strCache>
            </c:strRef>
          </c:tx>
          <c:spPr>
            <a:ln w="57150">
              <a:solidFill>
                <a:srgbClr val="C0504D">
                  <a:lumMod val="75000"/>
                </a:srgbClr>
              </a:solidFill>
              <a:headEnd type="oval" w="med" len="med"/>
              <a:tailEnd type="oval" w="med" len="med"/>
            </a:ln>
          </c:spPr>
          <c:marker>
            <c:symbol val="none"/>
          </c:marker>
          <c:dLbls>
            <c:dLbl>
              <c:idx val="0"/>
              <c:layout>
                <c:manualLayout>
                  <c:x val="-2.7323403678547686E-2"/>
                  <c:y val="-8.23842472305849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67DF-472D-9F0C-53E18D9769CA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20,7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элек.гку!$C$101:$F$101</c:f>
              <c:strCache>
                <c:ptCount val="3"/>
                <c:pt idx="0">
                  <c:v>За 2015 год</c:v>
                </c:pt>
                <c:pt idx="1">
                  <c:v>За 2016 год</c:v>
                </c:pt>
                <c:pt idx="2">
                  <c:v>за 2017 год</c:v>
                </c:pt>
              </c:strCache>
            </c:strRef>
          </c:cat>
          <c:val>
            <c:numRef>
              <c:f>элек.гку!$C$102:$F$102</c:f>
              <c:numCache>
                <c:formatCode>0.00</c:formatCode>
                <c:ptCount val="3"/>
                <c:pt idx="0">
                  <c:v>18.423580246913485</c:v>
                </c:pt>
                <c:pt idx="1">
                  <c:v>18.369123176152726</c:v>
                </c:pt>
                <c:pt idx="2">
                  <c:v>22.334005410793786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EB4C-45A7-ABAC-F868C51DBBB6}"/>
            </c:ext>
          </c:extLst>
        </c:ser>
        <c:ser>
          <c:idx val="1"/>
          <c:order val="1"/>
          <c:tx>
            <c:strRef>
              <c:f>элек.гку!$B$103</c:f>
              <c:strCache>
                <c:ptCount val="1"/>
                <c:pt idx="0">
                  <c:v>Ленинградская область</c:v>
                </c:pt>
              </c:strCache>
            </c:strRef>
          </c:tx>
          <c:spPr>
            <a:ln w="57150">
              <a:solidFill>
                <a:srgbClr val="1F497D">
                  <a:lumMod val="60000"/>
                  <a:lumOff val="40000"/>
                </a:srgbClr>
              </a:solidFill>
              <a:headEnd type="oval" w="med" len="med"/>
              <a:tailEnd type="oval" w="med" len="med"/>
            </a:ln>
          </c:spPr>
          <c:marker>
            <c:symbol val="none"/>
          </c:marker>
          <c:dLbls>
            <c:dLbl>
              <c:idx val="0"/>
              <c:layout>
                <c:manualLayout>
                  <c:x val="0"/>
                  <c:y val="-3.03520910849523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67DF-472D-9F0C-53E18D9769CA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3.5520424782111988E-2"/>
                  <c:y val="-6.93762081941769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67DF-472D-9F0C-53E18D9769CA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19,9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элек.гку!$C$101:$F$101</c:f>
              <c:strCache>
                <c:ptCount val="3"/>
                <c:pt idx="0">
                  <c:v>За 2015 год</c:v>
                </c:pt>
                <c:pt idx="1">
                  <c:v>За 2016 год</c:v>
                </c:pt>
                <c:pt idx="2">
                  <c:v>за 2017 год</c:v>
                </c:pt>
              </c:strCache>
            </c:strRef>
          </c:cat>
          <c:val>
            <c:numRef>
              <c:f>элек.гку!$C$103:$F$103</c:f>
              <c:numCache>
                <c:formatCode>0.00</c:formatCode>
                <c:ptCount val="3"/>
                <c:pt idx="0">
                  <c:v>22.09</c:v>
                </c:pt>
                <c:pt idx="1">
                  <c:v>20.629435661494831</c:v>
                </c:pt>
                <c:pt idx="2">
                  <c:v>20.07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EB4C-45A7-ABAC-F868C51DBB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38746768"/>
        <c:axId val="238747160"/>
      </c:lineChart>
      <c:catAx>
        <c:axId val="238746768"/>
        <c:scaling>
          <c:orientation val="minMax"/>
        </c:scaling>
        <c:delete val="1"/>
        <c:axPos val="b"/>
        <c:numFmt formatCode="General" sourceLinked="0"/>
        <c:majorTickMark val="none"/>
        <c:minorTickMark val="none"/>
        <c:tickLblPos val="none"/>
        <c:crossAx val="238747160"/>
        <c:crosses val="autoZero"/>
        <c:auto val="1"/>
        <c:lblAlgn val="ctr"/>
        <c:lblOffset val="100"/>
        <c:noMultiLvlLbl val="0"/>
      </c:catAx>
      <c:valAx>
        <c:axId val="238747160"/>
        <c:scaling>
          <c:orientation val="minMax"/>
          <c:min val="17"/>
        </c:scaling>
        <c:delete val="0"/>
        <c:axPos val="l"/>
        <c:majorGridlines/>
        <c:numFmt formatCode="0.00" sourceLinked="1"/>
        <c:majorTickMark val="none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238746768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элек.гку!$I$102</c:f>
              <c:strCache>
                <c:ptCount val="1"/>
                <c:pt idx="0">
                  <c:v>Среднее по РФ</c:v>
                </c:pt>
              </c:strCache>
            </c:strRef>
          </c:tx>
          <c:spPr>
            <a:ln w="57150">
              <a:headEnd type="oval" w="med" len="med"/>
              <a:tailEnd type="oval" w="med" len="med"/>
            </a:ln>
          </c:spPr>
          <c:marker>
            <c:symbol val="none"/>
          </c:marker>
          <c:dLbls>
            <c:dLbl>
              <c:idx val="0"/>
              <c:layout>
                <c:manualLayout>
                  <c:x val="-9.0255778544924364E-2"/>
                  <c:y val="-6.18357676094998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0ACC-4364-9241-E654487725C7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8.2050707768113074E-2"/>
                  <c:y val="-8.11594449874687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0ACC-4364-9241-E654487725C7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элек.гку!$J$101:$L$101</c:f>
              <c:strCache>
                <c:ptCount val="3"/>
                <c:pt idx="0">
                  <c:v>За 2015 год</c:v>
                </c:pt>
                <c:pt idx="1">
                  <c:v>За 2016 год</c:v>
                </c:pt>
                <c:pt idx="2">
                  <c:v>за 2017 год</c:v>
                </c:pt>
              </c:strCache>
            </c:strRef>
          </c:cat>
          <c:val>
            <c:numRef>
              <c:f>элек.гку!$J$102:$L$102</c:f>
              <c:numCache>
                <c:formatCode>0.00</c:formatCode>
                <c:ptCount val="3"/>
                <c:pt idx="0">
                  <c:v>11.479012345679022</c:v>
                </c:pt>
                <c:pt idx="1">
                  <c:v>11.704466955150069</c:v>
                </c:pt>
                <c:pt idx="2">
                  <c:v>13.86311022327912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D620-4899-ABA2-182C2B47B325}"/>
            </c:ext>
          </c:extLst>
        </c:ser>
        <c:ser>
          <c:idx val="1"/>
          <c:order val="1"/>
          <c:tx>
            <c:strRef>
              <c:f>элек.гку!$I$103</c:f>
              <c:strCache>
                <c:ptCount val="1"/>
                <c:pt idx="0">
                  <c:v>Ленинградская область</c:v>
                </c:pt>
              </c:strCache>
            </c:strRef>
          </c:tx>
          <c:spPr>
            <a:ln w="57150">
              <a:headEnd type="oval" w="med" len="med"/>
              <a:tailEnd type="oval" w="med" len="med"/>
            </a:ln>
          </c:spPr>
          <c:marker>
            <c:symbol val="none"/>
          </c:marker>
          <c:dLbls>
            <c:dLbl>
              <c:idx val="0"/>
              <c:layout>
                <c:manualLayout>
                  <c:x val="0"/>
                  <c:y val="1.54589419023749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0ACC-4364-9241-E654487725C7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3.555530669951569E-2"/>
                  <c:y val="8.88889159386562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0ACC-4364-9241-E654487725C7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элек.гку!$J$101:$L$101</c:f>
              <c:strCache>
                <c:ptCount val="3"/>
                <c:pt idx="0">
                  <c:v>За 2015 год</c:v>
                </c:pt>
                <c:pt idx="1">
                  <c:v>За 2016 год</c:v>
                </c:pt>
                <c:pt idx="2">
                  <c:v>за 2017 год</c:v>
                </c:pt>
              </c:strCache>
            </c:strRef>
          </c:cat>
          <c:val>
            <c:numRef>
              <c:f>элек.гку!$J$103:$L$103</c:f>
              <c:numCache>
                <c:formatCode>0.00</c:formatCode>
                <c:ptCount val="3"/>
                <c:pt idx="0">
                  <c:v>13.33</c:v>
                </c:pt>
                <c:pt idx="1">
                  <c:v>15.654642455092752</c:v>
                </c:pt>
                <c:pt idx="2">
                  <c:v>15.4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D620-4899-ABA2-182C2B47B3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69755152"/>
        <c:axId val="469755544"/>
      </c:lineChart>
      <c:catAx>
        <c:axId val="469755152"/>
        <c:scaling>
          <c:orientation val="minMax"/>
        </c:scaling>
        <c:delete val="1"/>
        <c:axPos val="b"/>
        <c:numFmt formatCode="General" sourceLinked="0"/>
        <c:majorTickMark val="none"/>
        <c:minorTickMark val="none"/>
        <c:tickLblPos val="none"/>
        <c:crossAx val="469755544"/>
        <c:crosses val="autoZero"/>
        <c:auto val="1"/>
        <c:lblAlgn val="ctr"/>
        <c:lblOffset val="100"/>
        <c:noMultiLvlLbl val="0"/>
      </c:catAx>
      <c:valAx>
        <c:axId val="469755544"/>
        <c:scaling>
          <c:orientation val="minMax"/>
          <c:min val="10"/>
        </c:scaling>
        <c:delete val="0"/>
        <c:axPos val="l"/>
        <c:majorGridlines/>
        <c:numFmt formatCode="0.00" sourceLinked="1"/>
        <c:majorTickMark val="none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469755152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1"/>
          <c:order val="0"/>
          <c:tx>
            <c:strRef>
              <c:f>Лист1!$B$3</c:f>
              <c:strCache>
                <c:ptCount val="1"/>
                <c:pt idx="0">
                  <c:v>Электронный вид</c:v>
                </c:pt>
              </c:strCache>
            </c:strRef>
          </c:tx>
          <c:spPr>
            <a:solidFill>
              <a:srgbClr val="00B05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-2.1164017637125788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158,</a:t>
                    </a:r>
                  </a:p>
                  <a:p>
                    <a:r>
                      <a:rPr lang="en-US"/>
                      <a:t>23%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22BA-477C-A9D7-B6983EC01396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253</a:t>
                    </a:r>
                  </a:p>
                  <a:p>
                    <a:r>
                      <a:rPr lang="en-US"/>
                      <a:t>22%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22BA-477C-A9D7-B6983EC01396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296</a:t>
                    </a:r>
                  </a:p>
                  <a:p>
                    <a:r>
                      <a:rPr lang="en-US"/>
                      <a:t>25%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22BA-477C-A9D7-B6983EC01396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331</a:t>
                    </a:r>
                  </a:p>
                  <a:p>
                    <a:r>
                      <a:rPr lang="en-US"/>
                      <a:t>31%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22BA-477C-A9D7-B6983EC01396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264</a:t>
                    </a:r>
                  </a:p>
                  <a:p>
                    <a:r>
                      <a:rPr lang="en-US"/>
                      <a:t>34%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22BA-477C-A9D7-B6983EC01396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/>
                      <a:t>402</a:t>
                    </a:r>
                  </a:p>
                  <a:p>
                    <a:r>
                      <a:rPr lang="en-US"/>
                      <a:t>68%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22BA-477C-A9D7-B6983EC01396}"/>
                </c:ext>
                <c:ext xmlns:c15="http://schemas.microsoft.com/office/drawing/2012/chart" uri="{CE6537A1-D6FC-4f65-9D91-7224C49458BB}"/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Лист1!$A$4:$A$9</c:f>
              <c:strCache>
                <c:ptCount val="6"/>
                <c:pt idx="0">
                  <c:v>январь 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</c:strCache>
            </c:strRef>
          </c:cat>
          <c:val>
            <c:numRef>
              <c:f>Лист1!$B$4:$B$9</c:f>
              <c:numCache>
                <c:formatCode>General</c:formatCode>
                <c:ptCount val="6"/>
                <c:pt idx="0">
                  <c:v>158</c:v>
                </c:pt>
                <c:pt idx="1">
                  <c:v>253</c:v>
                </c:pt>
                <c:pt idx="2">
                  <c:v>296</c:v>
                </c:pt>
                <c:pt idx="3">
                  <c:v>331</c:v>
                </c:pt>
                <c:pt idx="4">
                  <c:v>264</c:v>
                </c:pt>
                <c:pt idx="5">
                  <c:v>402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1D8-4458-B9FC-25FC5F08CB98}"/>
            </c:ext>
          </c:extLst>
        </c:ser>
        <c:ser>
          <c:idx val="0"/>
          <c:order val="1"/>
          <c:tx>
            <c:strRef>
              <c:f>Лист1!$C$3</c:f>
              <c:strCache>
                <c:ptCount val="1"/>
                <c:pt idx="0">
                  <c:v>Бумажная форма в Филиале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Лист1!$A$4:$A$9</c:f>
              <c:strCache>
                <c:ptCount val="6"/>
                <c:pt idx="0">
                  <c:v>январь 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</c:strCache>
            </c:strRef>
          </c:cat>
          <c:val>
            <c:numRef>
              <c:f>Лист1!$C$4:$C$9</c:f>
              <c:numCache>
                <c:formatCode>General</c:formatCode>
                <c:ptCount val="6"/>
                <c:pt idx="0">
                  <c:v>531</c:v>
                </c:pt>
                <c:pt idx="1">
                  <c:v>910</c:v>
                </c:pt>
                <c:pt idx="2">
                  <c:v>871</c:v>
                </c:pt>
                <c:pt idx="3">
                  <c:v>740</c:v>
                </c:pt>
                <c:pt idx="4">
                  <c:v>507</c:v>
                </c:pt>
                <c:pt idx="5">
                  <c:v>191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1D8-4458-B9FC-25FC5F08CB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100"/>
        <c:axId val="450368696"/>
        <c:axId val="450369088"/>
      </c:barChart>
      <c:catAx>
        <c:axId val="4503686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800" b="1"/>
            </a:pPr>
            <a:endParaRPr lang="ru-RU"/>
          </a:p>
        </c:txPr>
        <c:crossAx val="450369088"/>
        <c:crosses val="autoZero"/>
        <c:auto val="1"/>
        <c:lblAlgn val="ctr"/>
        <c:lblOffset val="100"/>
        <c:noMultiLvlLbl val="0"/>
      </c:catAx>
      <c:valAx>
        <c:axId val="450369088"/>
        <c:scaling>
          <c:orientation val="minMax"/>
        </c:scaling>
        <c:delete val="0"/>
        <c:axPos val="l"/>
        <c:majorGridlines/>
        <c:numFmt formatCode="General" sourceLinked="0"/>
        <c:majorTickMark val="none"/>
        <c:min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sz="1400" b="1"/>
            </a:pPr>
            <a:endParaRPr lang="ru-RU"/>
          </a:p>
        </c:txPr>
        <c:crossAx val="450368696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lineChart>
        <c:grouping val="standard"/>
        <c:varyColors val="0"/>
        <c:ser>
          <c:idx val="0"/>
          <c:order val="0"/>
          <c:dLbls>
            <c:dLbl>
              <c:idx val="0"/>
              <c:layout>
                <c:manualLayout>
                  <c:x val="-8.3333333333333367E-3"/>
                  <c:y val="5.55555555555554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1208-4D86-840D-F8F57C1185B8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5.5555555555555558E-3"/>
                  <c:y val="-2.3148148148148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1208-4D86-840D-F8F57C1185B8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5.5555555555555558E-3"/>
                  <c:y val="-3.24074074074076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1208-4D86-840D-F8F57C1185B8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Лист1!$A$1:$A$6</c:f>
              <c:strCache>
                <c:ptCount val="6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</c:strCache>
            </c:strRef>
          </c:cat>
          <c:val>
            <c:numRef>
              <c:f>Лист1!$B$1:$B$6</c:f>
              <c:numCache>
                <c:formatCode>General</c:formatCode>
                <c:ptCount val="6"/>
                <c:pt idx="0">
                  <c:v>3.88</c:v>
                </c:pt>
                <c:pt idx="1">
                  <c:v>3.8299999999999987</c:v>
                </c:pt>
                <c:pt idx="2">
                  <c:v>4.58</c:v>
                </c:pt>
                <c:pt idx="3">
                  <c:v>3.23</c:v>
                </c:pt>
                <c:pt idx="4">
                  <c:v>2.7600000000000002</c:v>
                </c:pt>
                <c:pt idx="5">
                  <c:v>1.7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1208-4D86-840D-F8F57C1185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50369872"/>
        <c:axId val="450370264"/>
      </c:lineChart>
      <c:catAx>
        <c:axId val="45036987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450370264"/>
        <c:crosses val="autoZero"/>
        <c:auto val="1"/>
        <c:lblAlgn val="ctr"/>
        <c:lblOffset val="100"/>
        <c:noMultiLvlLbl val="0"/>
      </c:catAx>
      <c:valAx>
        <c:axId val="450370264"/>
        <c:scaling>
          <c:orientation val="minMax"/>
          <c:min val="1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4503698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200"/>
      </a:pPr>
      <a:endParaRPr lang="ru-RU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0555555555555582E-2"/>
          <c:y val="5.8758019830854484E-2"/>
          <c:w val="0.93888888888888966"/>
          <c:h val="0.7359561825605136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СВОД!$E$1</c:f>
              <c:strCache>
                <c:ptCount val="1"/>
                <c:pt idx="0">
                  <c:v>Срок не нарушен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sz="1400"/>
                      <a:t>3</a:t>
                    </a:r>
                    <a:r>
                      <a:rPr lang="en-US"/>
                      <a:t>47</a:t>
                    </a:r>
                  </a:p>
                  <a:p>
                    <a:r>
                      <a:rPr lang="en-US"/>
                      <a:t>62%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75AF-4165-8C0D-2087D6C87586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sz="1400"/>
                      <a:t>4</a:t>
                    </a:r>
                    <a:r>
                      <a:rPr lang="en-US"/>
                      <a:t>79</a:t>
                    </a:r>
                  </a:p>
                  <a:p>
                    <a:r>
                      <a:rPr lang="en-US"/>
                      <a:t>70%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75AF-4165-8C0D-2087D6C87586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sz="1400"/>
                      <a:t>4</a:t>
                    </a:r>
                    <a:r>
                      <a:rPr lang="en-US"/>
                      <a:t>38</a:t>
                    </a:r>
                  </a:p>
                  <a:p>
                    <a:r>
                      <a:rPr lang="en-US"/>
                      <a:t>53%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75AF-4165-8C0D-2087D6C87586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sz="1400"/>
                      <a:t>4</a:t>
                    </a:r>
                    <a:r>
                      <a:rPr lang="en-US"/>
                      <a:t>28</a:t>
                    </a:r>
                  </a:p>
                  <a:p>
                    <a:r>
                      <a:rPr lang="en-US"/>
                      <a:t>59%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75AF-4165-8C0D-2087D6C87586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sz="1400"/>
                      <a:t>5</a:t>
                    </a:r>
                    <a:r>
                      <a:rPr lang="en-US"/>
                      <a:t>36</a:t>
                    </a:r>
                  </a:p>
                  <a:p>
                    <a:r>
                      <a:rPr lang="en-US"/>
                      <a:t>63%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75AF-4165-8C0D-2087D6C87586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sz="1400"/>
                      <a:t>5</a:t>
                    </a:r>
                    <a:r>
                      <a:rPr lang="en-US"/>
                      <a:t>88</a:t>
                    </a:r>
                  </a:p>
                  <a:p>
                    <a:r>
                      <a:rPr lang="en-US"/>
                      <a:t>75%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75AF-4165-8C0D-2087D6C87586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СВОД!$A$2:$A$7</c:f>
              <c:numCache>
                <c:formatCode>General</c:formatCode>
                <c:ptCount val="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</c:numCache>
            </c:numRef>
          </c:cat>
          <c:val>
            <c:numRef>
              <c:f>СВОД!$E$2:$E$7</c:f>
              <c:numCache>
                <c:formatCode>General</c:formatCode>
                <c:ptCount val="6"/>
                <c:pt idx="0">
                  <c:v>347</c:v>
                </c:pt>
                <c:pt idx="1">
                  <c:v>479</c:v>
                </c:pt>
                <c:pt idx="2">
                  <c:v>438</c:v>
                </c:pt>
                <c:pt idx="3">
                  <c:v>428</c:v>
                </c:pt>
                <c:pt idx="4">
                  <c:v>536</c:v>
                </c:pt>
                <c:pt idx="5">
                  <c:v>588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A58-4ADA-A166-C3226BEA7676}"/>
            </c:ext>
          </c:extLst>
        </c:ser>
        <c:ser>
          <c:idx val="1"/>
          <c:order val="1"/>
          <c:tx>
            <c:strRef>
              <c:f>СВОД!$F$1</c:f>
              <c:strCache>
                <c:ptCount val="1"/>
                <c:pt idx="0">
                  <c:v>Срок нарушен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СВОД!$A$2:$A$7</c:f>
              <c:numCache>
                <c:formatCode>General</c:formatCode>
                <c:ptCount val="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</c:numCache>
            </c:numRef>
          </c:cat>
          <c:val>
            <c:numRef>
              <c:f>СВОД!$F$2:$F$7</c:f>
              <c:numCache>
                <c:formatCode>General</c:formatCode>
                <c:ptCount val="6"/>
                <c:pt idx="0">
                  <c:v>217</c:v>
                </c:pt>
                <c:pt idx="1">
                  <c:v>210</c:v>
                </c:pt>
                <c:pt idx="2">
                  <c:v>390</c:v>
                </c:pt>
                <c:pt idx="3">
                  <c:v>294</c:v>
                </c:pt>
                <c:pt idx="4">
                  <c:v>319</c:v>
                </c:pt>
                <c:pt idx="5">
                  <c:v>194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A58-4ADA-A166-C3226BEA767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9"/>
        <c:overlap val="100"/>
        <c:axId val="159732608"/>
        <c:axId val="159733000"/>
      </c:barChart>
      <c:catAx>
        <c:axId val="1597326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9733000"/>
        <c:crosses val="autoZero"/>
        <c:auto val="1"/>
        <c:lblAlgn val="ctr"/>
        <c:lblOffset val="100"/>
        <c:noMultiLvlLbl val="0"/>
      </c:catAx>
      <c:valAx>
        <c:axId val="1597330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1597326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7.2959536307961509E-2"/>
          <c:y val="0.88888888888888884"/>
          <c:w val="0.89422856894305158"/>
          <c:h val="8.653579760863226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8329640025009769E-2"/>
          <c:y val="8.9165473633977657E-2"/>
          <c:w val="0.92691528686619595"/>
          <c:h val="0.71463493199713668"/>
        </c:manualLayout>
      </c:layout>
      <c:bar3DChart>
        <c:barDir val="col"/>
        <c:grouping val="stacked"/>
        <c:varyColors val="0"/>
        <c:ser>
          <c:idx val="1"/>
          <c:order val="0"/>
          <c:tx>
            <c:v>МФЦ</c:v>
          </c:tx>
          <c:spPr>
            <a:solidFill>
              <a:srgbClr val="00B05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2.4298366760814415E-17"/>
                  <c:y val="0"/>
                </c:manualLayout>
              </c:layout>
              <c:tx>
                <c:rich>
                  <a:bodyPr/>
                  <a:lstStyle/>
                  <a:p>
                    <a:pPr>
                      <a:defRPr sz="1600" b="1">
                        <a:solidFill>
                          <a:schemeClr val="bg1"/>
                        </a:solidFill>
                      </a:defRPr>
                    </a:pPr>
                    <a:r>
                      <a:rPr lang="en-US" sz="1600" b="1">
                        <a:solidFill>
                          <a:schemeClr val="bg1"/>
                        </a:solidFill>
                      </a:rPr>
                      <a:t>95%</a:t>
                    </a:r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24B8-49C1-B15B-CA1BC887CFC5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pPr>
                      <a:defRPr sz="1600" b="1">
                        <a:solidFill>
                          <a:schemeClr val="bg1"/>
                        </a:solidFill>
                      </a:defRPr>
                    </a:pPr>
                    <a:r>
                      <a:rPr lang="en-US" sz="1600" b="1">
                        <a:solidFill>
                          <a:schemeClr val="bg1"/>
                        </a:solidFill>
                      </a:rPr>
                      <a:t>91%</a:t>
                    </a:r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24B8-49C1-B15B-CA1BC887CFC5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pPr>
                      <a:defRPr sz="1600" b="1">
                        <a:solidFill>
                          <a:schemeClr val="bg1"/>
                        </a:solidFill>
                      </a:defRPr>
                    </a:pPr>
                    <a:r>
                      <a:rPr lang="en-US" sz="1600" b="1">
                        <a:solidFill>
                          <a:schemeClr val="bg1"/>
                        </a:solidFill>
                      </a:rPr>
                      <a:t>92%</a:t>
                    </a:r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24B8-49C1-B15B-CA1BC887CFC5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pPr>
                      <a:defRPr sz="1600" b="1">
                        <a:solidFill>
                          <a:schemeClr val="bg1"/>
                        </a:solidFill>
                      </a:defRPr>
                    </a:pPr>
                    <a:r>
                      <a:rPr lang="en-US" sz="1600" b="1">
                        <a:solidFill>
                          <a:schemeClr val="bg1"/>
                        </a:solidFill>
                      </a:rPr>
                      <a:t>94%</a:t>
                    </a:r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24B8-49C1-B15B-CA1BC887CFC5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tx>
                <c:rich>
                  <a:bodyPr/>
                  <a:lstStyle/>
                  <a:p>
                    <a:pPr>
                      <a:defRPr sz="1600" b="1">
                        <a:solidFill>
                          <a:schemeClr val="bg1"/>
                        </a:solidFill>
                      </a:defRPr>
                    </a:pPr>
                    <a:r>
                      <a:rPr lang="en-US" sz="1600" b="1">
                        <a:solidFill>
                          <a:schemeClr val="bg1"/>
                        </a:solidFill>
                      </a:rPr>
                      <a:t>94%</a:t>
                    </a:r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24B8-49C1-B15B-CA1BC887CFC5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tx>
                <c:rich>
                  <a:bodyPr/>
                  <a:lstStyle/>
                  <a:p>
                    <a:pPr>
                      <a:defRPr sz="1600" b="1">
                        <a:solidFill>
                          <a:schemeClr val="bg1"/>
                        </a:solidFill>
                      </a:defRPr>
                    </a:pPr>
                    <a:r>
                      <a:rPr lang="en-US" sz="1600" b="1">
                        <a:solidFill>
                          <a:schemeClr val="bg1"/>
                        </a:solidFill>
                      </a:rPr>
                      <a:t>98%</a:t>
                    </a:r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24B8-49C1-B15B-CA1BC887CFC5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Лист1!$A$15:$A$20</c:f>
              <c:strCache>
                <c:ptCount val="6"/>
                <c:pt idx="0">
                  <c:v>январь 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</c:strCache>
            </c:strRef>
          </c:cat>
          <c:val>
            <c:numRef>
              <c:f>Лист1!$B$15:$B$20</c:f>
              <c:numCache>
                <c:formatCode>General</c:formatCode>
                <c:ptCount val="6"/>
                <c:pt idx="0">
                  <c:v>9180</c:v>
                </c:pt>
                <c:pt idx="1">
                  <c:v>8790</c:v>
                </c:pt>
                <c:pt idx="2">
                  <c:v>10122</c:v>
                </c:pt>
                <c:pt idx="3">
                  <c:v>11062</c:v>
                </c:pt>
                <c:pt idx="4">
                  <c:v>8436</c:v>
                </c:pt>
                <c:pt idx="5">
                  <c:v>10038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24B8-49C1-B15B-CA1BC887CFC5}"/>
            </c:ext>
          </c:extLst>
        </c:ser>
        <c:ser>
          <c:idx val="0"/>
          <c:order val="1"/>
          <c:tx>
            <c:v>Филиал</c:v>
          </c:tx>
          <c:spPr>
            <a:solidFill>
              <a:schemeClr val="accent1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-2.6507615408313387E-3"/>
                  <c:y val="-1.1363636363636367E-2"/>
                </c:manualLayout>
              </c:layout>
              <c:tx>
                <c:rich>
                  <a:bodyPr/>
                  <a:lstStyle/>
                  <a:p>
                    <a:pPr>
                      <a:defRPr sz="1400" b="1">
                        <a:solidFill>
                          <a:schemeClr val="bg1"/>
                        </a:solidFill>
                      </a:defRPr>
                    </a:pPr>
                    <a:r>
                      <a:rPr lang="en-US" sz="1400" b="1">
                        <a:solidFill>
                          <a:schemeClr val="bg1"/>
                        </a:solidFill>
                      </a:rPr>
                      <a:t>5%</a:t>
                    </a:r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24B8-49C1-B15B-CA1BC887CFC5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pPr>
                      <a:defRPr sz="1400" b="1">
                        <a:solidFill>
                          <a:schemeClr val="bg1"/>
                        </a:solidFill>
                      </a:defRPr>
                    </a:pPr>
                    <a:r>
                      <a:rPr lang="en-US" sz="1400" b="1">
                        <a:solidFill>
                          <a:schemeClr val="bg1"/>
                        </a:solidFill>
                      </a:rPr>
                      <a:t>9%</a:t>
                    </a:r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24B8-49C1-B15B-CA1BC887CFC5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pPr>
                      <a:defRPr sz="1400" b="1">
                        <a:solidFill>
                          <a:schemeClr val="bg1"/>
                        </a:solidFill>
                      </a:defRPr>
                    </a:pPr>
                    <a:r>
                      <a:rPr lang="en-US" sz="1400" b="1">
                        <a:solidFill>
                          <a:schemeClr val="bg1"/>
                        </a:solidFill>
                      </a:rPr>
                      <a:t>8%</a:t>
                    </a:r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24B8-49C1-B15B-CA1BC887CFC5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pPr>
                      <a:defRPr sz="1400" b="1">
                        <a:solidFill>
                          <a:schemeClr val="bg1"/>
                        </a:solidFill>
                      </a:defRPr>
                    </a:pPr>
                    <a:r>
                      <a:rPr lang="en-US" sz="1400" b="1">
                        <a:solidFill>
                          <a:schemeClr val="bg1"/>
                        </a:solidFill>
                      </a:rPr>
                      <a:t>6%</a:t>
                    </a:r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24B8-49C1-B15B-CA1BC887CFC5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0"/>
                  <c:y val="-1.1363636363636367E-2"/>
                </c:manualLayout>
              </c:layout>
              <c:tx>
                <c:rich>
                  <a:bodyPr/>
                  <a:lstStyle/>
                  <a:p>
                    <a:pPr>
                      <a:defRPr sz="1400" b="1">
                        <a:solidFill>
                          <a:schemeClr val="bg1"/>
                        </a:solidFill>
                      </a:defRPr>
                    </a:pPr>
                    <a:r>
                      <a:rPr lang="en-US" sz="1400" b="1">
                        <a:solidFill>
                          <a:schemeClr val="bg1"/>
                        </a:solidFill>
                      </a:rPr>
                      <a:t>6%</a:t>
                    </a:r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24B8-49C1-B15B-CA1BC887CFC5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9.7193467043257584E-17"/>
                  <c:y val="-1.8939393939393936E-2"/>
                </c:manualLayout>
              </c:layout>
              <c:tx>
                <c:rich>
                  <a:bodyPr/>
                  <a:lstStyle/>
                  <a:p>
                    <a:pPr>
                      <a:defRPr sz="1400" b="1">
                        <a:solidFill>
                          <a:schemeClr val="bg1"/>
                        </a:solidFill>
                      </a:defRPr>
                    </a:pPr>
                    <a:r>
                      <a:rPr lang="en-US" sz="1400" b="1">
                        <a:solidFill>
                          <a:schemeClr val="bg1"/>
                        </a:solidFill>
                      </a:rPr>
                      <a:t>2%</a:t>
                    </a:r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C-24B8-49C1-B15B-CA1BC887CFC5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Лист1!$A$15:$A$20</c:f>
              <c:strCache>
                <c:ptCount val="6"/>
                <c:pt idx="0">
                  <c:v>январь 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</c:strCache>
            </c:strRef>
          </c:cat>
          <c:val>
            <c:numRef>
              <c:f>Лист1!$C$15:$C$20</c:f>
              <c:numCache>
                <c:formatCode>General</c:formatCode>
                <c:ptCount val="6"/>
                <c:pt idx="0">
                  <c:v>531</c:v>
                </c:pt>
                <c:pt idx="1">
                  <c:v>910</c:v>
                </c:pt>
                <c:pt idx="2">
                  <c:v>871</c:v>
                </c:pt>
                <c:pt idx="3">
                  <c:v>740</c:v>
                </c:pt>
                <c:pt idx="4">
                  <c:v>507</c:v>
                </c:pt>
                <c:pt idx="5">
                  <c:v>191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24B8-49C1-B15B-CA1BC887CF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gapDepth val="55"/>
        <c:shape val="box"/>
        <c:axId val="215189520"/>
        <c:axId val="215189912"/>
        <c:axId val="0"/>
      </c:bar3DChart>
      <c:catAx>
        <c:axId val="215189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215189912"/>
        <c:crosses val="autoZero"/>
        <c:auto val="1"/>
        <c:lblAlgn val="ctr"/>
        <c:lblOffset val="100"/>
        <c:noMultiLvlLbl val="0"/>
      </c:catAx>
      <c:valAx>
        <c:axId val="21518991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21518952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10201969286642351"/>
          <c:y val="0.89076741827726058"/>
          <c:w val="0.79035707017736057"/>
          <c:h val="0.10630965163445483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841" cy="497444"/>
          </a:xfrm>
          <a:prstGeom prst="rect">
            <a:avLst/>
          </a:prstGeom>
        </p:spPr>
        <p:txBody>
          <a:bodyPr vert="horz" lIns="91541" tIns="45770" rIns="91541" bIns="4577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4183" y="0"/>
            <a:ext cx="2949841" cy="497444"/>
          </a:xfrm>
          <a:prstGeom prst="rect">
            <a:avLst/>
          </a:prstGeom>
        </p:spPr>
        <p:txBody>
          <a:bodyPr vert="horz" lIns="91541" tIns="45770" rIns="91541" bIns="4577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73B7332-B398-4A87-91CB-FA40E96A624A}" type="datetimeFigureOut">
              <a:rPr lang="ru-RU"/>
              <a:pPr>
                <a:defRPr/>
              </a:pPr>
              <a:t>20.07.2017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0305"/>
            <a:ext cx="2949841" cy="497444"/>
          </a:xfrm>
          <a:prstGeom prst="rect">
            <a:avLst/>
          </a:prstGeom>
        </p:spPr>
        <p:txBody>
          <a:bodyPr vert="horz" lIns="91541" tIns="45770" rIns="91541" bIns="4577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4183" y="9440305"/>
            <a:ext cx="2949841" cy="497444"/>
          </a:xfrm>
          <a:prstGeom prst="rect">
            <a:avLst/>
          </a:prstGeom>
        </p:spPr>
        <p:txBody>
          <a:bodyPr vert="horz" wrap="square" lIns="91541" tIns="45770" rIns="91541" bIns="4577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15A50CD4-AE38-4416-9C41-18C0EC1A5767}" type="slidenum">
              <a:rPr lang="ru-RU" altLang="ru-RU">
                <a:cs typeface="Times New Roman" panose="02020603050405020304" pitchFamily="18" charset="0"/>
              </a:rPr>
              <a:pPr/>
              <a:t>‹#›</a:t>
            </a:fld>
            <a:endParaRPr lang="ru-RU" altLang="ru-RU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19211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841" cy="499033"/>
          </a:xfrm>
          <a:prstGeom prst="rect">
            <a:avLst/>
          </a:prstGeom>
        </p:spPr>
        <p:txBody>
          <a:bodyPr vert="horz" lIns="91541" tIns="45770" rIns="91541" bIns="4577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4183" y="0"/>
            <a:ext cx="2949841" cy="499033"/>
          </a:xfrm>
          <a:prstGeom prst="rect">
            <a:avLst/>
          </a:prstGeom>
        </p:spPr>
        <p:txBody>
          <a:bodyPr vert="horz" lIns="91541" tIns="45770" rIns="91541" bIns="4577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A379D34-C833-4D9F-B5A4-3E7DABCBB761}" type="datetimeFigureOut">
              <a:rPr lang="ru-RU"/>
              <a:pPr>
                <a:defRPr/>
              </a:pPr>
              <a:t>20.07.2017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8400" y="1243013"/>
            <a:ext cx="4468813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41" tIns="45770" rIns="91541" bIns="4577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244" y="4783724"/>
            <a:ext cx="5445126" cy="3912800"/>
          </a:xfrm>
          <a:prstGeom prst="rect">
            <a:avLst/>
          </a:prstGeom>
        </p:spPr>
        <p:txBody>
          <a:bodyPr vert="horz" lIns="91541" tIns="45770" rIns="91541" bIns="4577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0306"/>
            <a:ext cx="2949841" cy="499033"/>
          </a:xfrm>
          <a:prstGeom prst="rect">
            <a:avLst/>
          </a:prstGeom>
        </p:spPr>
        <p:txBody>
          <a:bodyPr vert="horz" lIns="91541" tIns="45770" rIns="91541" bIns="4577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4183" y="9440306"/>
            <a:ext cx="2949841" cy="499033"/>
          </a:xfrm>
          <a:prstGeom prst="rect">
            <a:avLst/>
          </a:prstGeom>
        </p:spPr>
        <p:txBody>
          <a:bodyPr vert="horz" wrap="square" lIns="91541" tIns="45770" rIns="91541" bIns="4577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  <a:cs typeface="Times New Roman" panose="02020603050405020304" pitchFamily="18" charset="0"/>
              </a:defRPr>
            </a:lvl1pPr>
          </a:lstStyle>
          <a:p>
            <a:fld id="{3717D14F-34A9-462F-B888-07A30EFBB831}" type="slidenum">
              <a:rPr lang="ru-RU" altLang="ru-RU" smtClean="0"/>
              <a:pPr/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5308293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17D14F-34A9-462F-B888-07A30EFBB831}" type="slidenum">
              <a:rPr lang="ru-RU" altLang="ru-RU" smtClean="0"/>
              <a:pPr/>
              <a:t>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915446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17D14F-34A9-462F-B888-07A30EFBB831}" type="slidenum">
              <a:rPr lang="ru-RU" altLang="ru-RU" smtClean="0"/>
              <a:pPr/>
              <a:t>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802272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17D14F-34A9-462F-B888-07A30EFBB831}" type="slidenum">
              <a:rPr lang="ru-RU" altLang="ru-RU" smtClean="0"/>
              <a:pPr/>
              <a:t>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691831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17D14F-34A9-462F-B888-07A30EFBB831}" type="slidenum">
              <a:rPr lang="ru-RU" altLang="ru-RU" smtClean="0"/>
              <a:pPr/>
              <a:t>12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766031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Направлено всего 4440 /Получено ответов 3852</a:t>
            </a:r>
          </a:p>
          <a:p>
            <a:r>
              <a:rPr lang="ru-RU" dirty="0" smtClean="0"/>
              <a:t>Январь	564 /533 </a:t>
            </a:r>
          </a:p>
          <a:p>
            <a:r>
              <a:rPr lang="ru-RU" dirty="0" smtClean="0"/>
              <a:t>Февраль	689 /620 </a:t>
            </a:r>
          </a:p>
          <a:p>
            <a:r>
              <a:rPr lang="ru-RU" dirty="0" smtClean="0"/>
              <a:t>Март	828 /686 </a:t>
            </a:r>
          </a:p>
          <a:p>
            <a:r>
              <a:rPr lang="ru-RU" dirty="0" smtClean="0"/>
              <a:t>Апрель	722 /611 </a:t>
            </a:r>
          </a:p>
          <a:p>
            <a:r>
              <a:rPr lang="ru-RU" dirty="0" smtClean="0"/>
              <a:t>Май	855 /742 </a:t>
            </a:r>
          </a:p>
          <a:p>
            <a:r>
              <a:rPr lang="ru-RU" dirty="0" smtClean="0"/>
              <a:t>Июнь	782 /660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17D14F-34A9-462F-B888-07A30EFBB831}" type="slidenum">
              <a:rPr lang="ru-RU" altLang="ru-RU" smtClean="0"/>
              <a:pPr/>
              <a:t>13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15032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 свое время границы кадастровых округов делались централизованно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17D14F-34A9-462F-B888-07A30EFBB831}" type="slidenum">
              <a:rPr lang="ru-RU" altLang="ru-RU" smtClean="0"/>
              <a:pPr/>
              <a:t>15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932220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17D14F-34A9-462F-B888-07A30EFBB831}" type="slidenum">
              <a:rPr lang="ru-RU" altLang="ru-RU" smtClean="0"/>
              <a:pPr/>
              <a:t>16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137708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8BCAB-FAA9-48FF-AC3F-6845AAC3A9B9}" type="datetime1">
              <a:rPr lang="uk-UA"/>
              <a:pPr>
                <a:defRPr/>
              </a:pPr>
              <a:t>20.07.2017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897A22-81D1-4CB4-B760-370A98F03576}" type="slidenum">
              <a:rPr lang="uk-UA" altLang="ru-RU"/>
              <a:pPr/>
              <a:t>‹#›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12672070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051AD-DAF7-43B1-861D-F2071F9403B0}" type="datetime1">
              <a:rPr lang="uk-UA"/>
              <a:pPr>
                <a:defRPr/>
              </a:pPr>
              <a:t>20.07.2017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6F973C-D76A-46FC-97E3-8E13ABCA88FB}" type="slidenum">
              <a:rPr lang="uk-UA" altLang="ru-RU"/>
              <a:pPr/>
              <a:t>‹#›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3524057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AA8F12-C922-43E8-852E-17C34BA6CA05}" type="datetime1">
              <a:rPr lang="uk-UA"/>
              <a:pPr>
                <a:defRPr/>
              </a:pPr>
              <a:t>20.07.2017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907D63-4723-47F7-B2FA-BAB6D9ECD0BF}" type="slidenum">
              <a:rPr lang="uk-UA" altLang="ru-RU"/>
              <a:pPr/>
              <a:t>‹#›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1633685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184CAF-D751-4A13-AA60-C440953D54FA}" type="datetime1">
              <a:rPr lang="uk-UA"/>
              <a:pPr>
                <a:defRPr/>
              </a:pPr>
              <a:t>20.07.2017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D1D8B6-6A22-4F5C-8AD2-F688186D27C2}" type="slidenum">
              <a:rPr lang="uk-UA" altLang="ru-RU"/>
              <a:pPr/>
              <a:t>‹#›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6162863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36B186-591B-4BC8-B622-9A54931E8910}" type="datetime1">
              <a:rPr lang="uk-UA"/>
              <a:pPr>
                <a:defRPr/>
              </a:pPr>
              <a:t>20.07.2017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DC8381-B0E9-46DC-A9B5-15544FB77B7E}" type="slidenum">
              <a:rPr lang="uk-UA" altLang="ru-RU"/>
              <a:pPr/>
              <a:t>‹#›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20648059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F9A55-25D3-42CF-BC9C-0F6DDCD89C68}" type="datetime1">
              <a:rPr lang="uk-UA"/>
              <a:pPr>
                <a:defRPr/>
              </a:pPr>
              <a:t>20.07.2017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7F0E0E-B496-4CC9-859B-A219F45F32A7}" type="slidenum">
              <a:rPr lang="uk-UA" altLang="ru-RU"/>
              <a:pPr/>
              <a:t>‹#›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2218727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465D6-6462-4C9C-B374-F785A79AA582}" type="datetime1">
              <a:rPr lang="uk-UA"/>
              <a:pPr>
                <a:defRPr/>
              </a:pPr>
              <a:t>20.07.2017</a:t>
            </a:fld>
            <a:endParaRPr lang="uk-UA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DA14AA-CDDC-4EE6-BB12-8E5C6EFFABE1}" type="slidenum">
              <a:rPr lang="uk-UA" altLang="ru-RU"/>
              <a:pPr/>
              <a:t>‹#›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2745015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56EA8E-57D8-4322-92A9-4D978A070EF7}" type="datetime1">
              <a:rPr lang="uk-UA"/>
              <a:pPr>
                <a:defRPr/>
              </a:pPr>
              <a:t>20.07.2017</a:t>
            </a:fld>
            <a:endParaRPr lang="uk-UA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66F231-4DF5-4AEC-9EE6-EE2E1CF131BE}" type="slidenum">
              <a:rPr lang="uk-UA" altLang="ru-RU"/>
              <a:pPr/>
              <a:t>‹#›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2285011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7AEA34-F83C-494B-B8B7-B61F4135E63C}" type="datetime1">
              <a:rPr lang="uk-UA"/>
              <a:pPr>
                <a:defRPr/>
              </a:pPr>
              <a:t>20.07.2017</a:t>
            </a:fld>
            <a:endParaRPr lang="uk-UA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46C6BB-ACD8-4456-AB3F-9157533B4621}" type="slidenum">
              <a:rPr lang="uk-UA" altLang="ru-RU"/>
              <a:pPr/>
              <a:t>‹#›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3392870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E9B03-E729-45B1-BD28-866018843F7F}" type="datetime1">
              <a:rPr lang="uk-UA"/>
              <a:pPr>
                <a:defRPr/>
              </a:pPr>
              <a:t>20.07.2017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8B7B64-91EB-4EDB-BEA7-5F001F8CCF61}" type="slidenum">
              <a:rPr lang="uk-UA" altLang="ru-RU"/>
              <a:pPr/>
              <a:t>‹#›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3027633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8D1E0-F069-405C-AC64-54F53381FB9B}" type="datetime1">
              <a:rPr lang="uk-UA"/>
              <a:pPr>
                <a:defRPr/>
              </a:pPr>
              <a:t>20.07.2017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3BFF52-A540-48AB-9C45-FCE9353C6B8D}" type="slidenum">
              <a:rPr lang="uk-UA" altLang="ru-RU"/>
              <a:pPr/>
              <a:t>‹#›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950289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uk-UA" altLang="ru-RU" smtClean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uk-UA" alt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334FDDA-CC52-4F7C-88BA-EA5532EABCCD}" type="datetime1">
              <a:rPr lang="uk-UA"/>
              <a:pPr>
                <a:defRPr/>
              </a:pPr>
              <a:t>20.07.2017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Times New Roman" panose="02020603050405020304" pitchFamily="18" charset="0"/>
              </a:defRPr>
            </a:lvl1pPr>
          </a:lstStyle>
          <a:p>
            <a:fld id="{12071379-ACDB-4B30-8855-CF68D6162D2D}" type="slidenum">
              <a:rPr lang="uk-UA" altLang="ru-RU" smtClean="0"/>
              <a:pPr/>
              <a:t>‹#›</a:t>
            </a:fld>
            <a:endParaRPr lang="uk-UA" alt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6.xml"/><Relationship Id="rId5" Type="http://schemas.openxmlformats.org/officeDocument/2006/relationships/image" Target="../media/image14.jpeg"/><Relationship Id="rId4" Type="http://schemas.openxmlformats.org/officeDocument/2006/relationships/chart" Target="../charts/char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0" y="2564904"/>
            <a:ext cx="9144000" cy="3937000"/>
          </a:xfrm>
          <a:prstGeom prst="rect">
            <a:avLst/>
          </a:prstGeom>
        </p:spPr>
        <p:txBody>
          <a:bodyPr anchor="ctr"/>
          <a:lstStyle>
            <a:defPPr>
              <a:defRPr lang="uk-UA"/>
            </a:defPPr>
            <a:lvl1pPr marL="14288" lvl="0" indent="-14288" algn="ctr">
              <a:spcBef>
                <a:spcPct val="0"/>
              </a:spcBef>
              <a:buNone/>
              <a:defRPr sz="4400" b="1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3700" dirty="0" smtClean="0"/>
              <a:t>Мероприятия, проводимые </a:t>
            </a:r>
            <a:r>
              <a:rPr lang="ru-RU" sz="3700" dirty="0"/>
              <a:t>на территории Ленинградской области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3700" dirty="0" smtClean="0"/>
              <a:t>в рамках реализации целевой модели «Постановка на кадастровый учет земельных участков и объектов недвижимого имущества»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836712"/>
            <a:ext cx="9144000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defRPr/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Руководитель </a:t>
            </a: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defRPr/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Управления Росреестра </a:t>
            </a:r>
            <a:endParaRPr lang="ru-RU" sz="2400" dirty="0" smtClean="0">
              <a:solidFill>
                <a:schemeClr val="accent5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defRPr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по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Ленинградской области</a:t>
            </a: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defRPr/>
            </a:pP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Шеляков Игорь Михайлович</a:t>
            </a:r>
          </a:p>
        </p:txBody>
      </p:sp>
      <p:pic>
        <p:nvPicPr>
          <p:cNvPr id="1026" name="Picture 2" descr="C:\Users\baranovalv\Desktop\mediaprevie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0352" y="859750"/>
            <a:ext cx="853242" cy="964721"/>
          </a:xfrm>
          <a:prstGeom prst="rect">
            <a:avLst/>
          </a:prstGeom>
          <a:noFill/>
        </p:spPr>
      </p:pic>
      <p:pic>
        <p:nvPicPr>
          <p:cNvPr id="7" name="Picture 3" descr="Logo-L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85" y="766046"/>
            <a:ext cx="2736304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Группа 12"/>
          <p:cNvGrpSpPr>
            <a:grpSpLocks/>
          </p:cNvGrpSpPr>
          <p:nvPr/>
        </p:nvGrpSpPr>
        <p:grpSpPr bwMode="auto">
          <a:xfrm>
            <a:off x="0" y="0"/>
            <a:ext cx="2051050" cy="1989138"/>
            <a:chOff x="251520" y="2132856"/>
            <a:chExt cx="3024188" cy="2592387"/>
          </a:xfrm>
        </p:grpSpPr>
        <p:pic>
          <p:nvPicPr>
            <p:cNvPr id="10249" name="Рисунок 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77" t="17227" r="45958" b="9445"/>
            <a:stretch>
              <a:fillRect/>
            </a:stretch>
          </p:blipFill>
          <p:spPr bwMode="auto">
            <a:xfrm>
              <a:off x="251520" y="2132856"/>
              <a:ext cx="3024188" cy="2592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Блок-схема: узел 5"/>
            <p:cNvSpPr/>
            <p:nvPr/>
          </p:nvSpPr>
          <p:spPr>
            <a:xfrm>
              <a:off x="396644" y="3500428"/>
              <a:ext cx="287907" cy="217238"/>
            </a:xfrm>
            <a:prstGeom prst="flowChartConnector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6902450" y="6597352"/>
            <a:ext cx="2133600" cy="260648"/>
          </a:xfrm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FC6C6DB-2F43-46D9-8E69-6B0B58266481}" type="slidenum">
              <a:rPr lang="uk-UA" altLang="ru-RU" sz="140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pPr eaLnBrk="1" hangingPunct="1"/>
              <a:t>10</a:t>
            </a:fld>
            <a:endParaRPr lang="uk-UA" altLang="ru-RU" sz="140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1547813" y="6356350"/>
            <a:ext cx="5903912" cy="50165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Управление Росреестра по Ленинградской области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763688" y="1"/>
            <a:ext cx="7380312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514350" indent="-514350" algn="r"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Times New Roman" panose="02020603050405020304" pitchFamily="18" charset="0"/>
              </a:rPr>
              <a:t>Фактор 3.1. Уровень использования электронной услуги по постановке на кадастровый учет</a:t>
            </a:r>
            <a:endParaRPr lang="ru-RU" sz="2400" b="1" u="sng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0247" name="Picture 8" descr="C:\Users\baranovalv\Desktop\w128h1281339870384Success12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2492896"/>
            <a:ext cx="755576" cy="755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604" y="4910370"/>
            <a:ext cx="8937626" cy="187743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3556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006FB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Мероприятия по повышению доли электронных услуг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b="1" dirty="0" smtClean="0"/>
              <a:t>переход органов государственной власти и органов местного самоуправления к реализации ч. 1 ст. 19 218-ФЗ, предоставление разрешений на строительство и разрешений на ввод объектов в эксплуатацию </a:t>
            </a:r>
            <a:r>
              <a:rPr lang="ru-RU" sz="1600" dirty="0" smtClean="0"/>
              <a:t>органами исполнительной власти и органами местного самоуправления </a:t>
            </a:r>
            <a:r>
              <a:rPr lang="ru-RU" sz="1600" b="1" dirty="0" smtClean="0"/>
              <a:t>в электронной форме </a:t>
            </a:r>
            <a:r>
              <a:rPr lang="ru-RU" sz="1600" dirty="0" smtClean="0"/>
              <a:t>(проведение обучений, подготовка инструкций),</a:t>
            </a:r>
            <a:endParaRPr lang="ru-RU" sz="1600" b="1" dirty="0" smtClean="0"/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600" b="1" dirty="0" smtClean="0"/>
              <a:t>сокращение </a:t>
            </a:r>
            <a:r>
              <a:rPr lang="ru-RU" sz="1600" b="1" dirty="0"/>
              <a:t>сроков по заявлениям, поданным в электронном виде,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600" b="1" dirty="0" smtClean="0"/>
              <a:t>закрытие </a:t>
            </a:r>
            <a:r>
              <a:rPr lang="ru-RU" sz="1600" b="1" dirty="0"/>
              <a:t>офисов приема-выдачи документов в Филиале.</a:t>
            </a:r>
            <a:endParaRPr lang="ru-RU" b="1" dirty="0"/>
          </a:p>
        </p:txBody>
      </p:sp>
      <p:graphicFrame>
        <p:nvGraphicFramePr>
          <p:cNvPr id="11" name="Диаграмма 10"/>
          <p:cNvGraphicFramePr>
            <a:graphicFrameLocks/>
          </p:cNvGraphicFramePr>
          <p:nvPr/>
        </p:nvGraphicFramePr>
        <p:xfrm>
          <a:off x="2339752" y="620688"/>
          <a:ext cx="6000751" cy="4324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4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 rot="10800000" flipV="1">
            <a:off x="8676456" y="6426720"/>
            <a:ext cx="395536" cy="531118"/>
          </a:xfrm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1D6E7FD-6D6F-4D20-B10E-00A214F3DC68}" type="slidenum">
              <a:rPr lang="uk-UA" altLang="ru-RU" sz="140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pPr eaLnBrk="1" hangingPunct="1"/>
              <a:t>11</a:t>
            </a:fld>
            <a:endParaRPr lang="uk-UA" altLang="ru-RU" sz="140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11287" name="Группа 28"/>
          <p:cNvGrpSpPr>
            <a:grpSpLocks/>
          </p:cNvGrpSpPr>
          <p:nvPr/>
        </p:nvGrpSpPr>
        <p:grpSpPr bwMode="auto">
          <a:xfrm>
            <a:off x="-1" y="188962"/>
            <a:ext cx="1476375" cy="1341438"/>
            <a:chOff x="0" y="1"/>
            <a:chExt cx="2051720" cy="1772816"/>
          </a:xfrm>
        </p:grpSpPr>
        <p:pic>
          <p:nvPicPr>
            <p:cNvPr id="11376" name="Рисунок 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77" t="17227" r="45958" b="9445"/>
            <a:stretch>
              <a:fillRect/>
            </a:stretch>
          </p:blipFill>
          <p:spPr bwMode="auto">
            <a:xfrm>
              <a:off x="0" y="1"/>
              <a:ext cx="2051720" cy="1772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Блок-схема: узел 5"/>
            <p:cNvSpPr/>
            <p:nvPr/>
          </p:nvSpPr>
          <p:spPr>
            <a:xfrm>
              <a:off x="1762715" y="908438"/>
              <a:ext cx="289005" cy="216094"/>
            </a:xfrm>
            <a:prstGeom prst="flowChartConnector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1476375" y="0"/>
            <a:ext cx="7667625" cy="8302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14350" indent="-514350" algn="r"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Times New Roman" panose="02020603050405020304" pitchFamily="18" charset="0"/>
              </a:rPr>
              <a:t>Фактор 1.4. Срок утверждения схемы расположения ЗУ на кадастровом плане территории</a:t>
            </a:r>
            <a:endParaRPr lang="ru-RU" sz="2400" b="1" u="sng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7634867"/>
              </p:ext>
            </p:extLst>
          </p:nvPr>
        </p:nvGraphicFramePr>
        <p:xfrm>
          <a:off x="-1" y="1555825"/>
          <a:ext cx="9036050" cy="884237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835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960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2015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94412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59216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65891">
                <a:tc rowSpan="2"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2011-2014</a:t>
                      </a:r>
                      <a:endParaRPr lang="ru-RU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35" marR="91435" marT="45736" marB="45736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10 дней</a:t>
                      </a:r>
                      <a:endParaRPr lang="ru-RU" sz="18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91435" marR="91435" marT="45736" marB="45736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30 дней</a:t>
                      </a:r>
                      <a:endParaRPr lang="ru-RU" sz="18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91435" marR="91435"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18 дней</a:t>
                      </a:r>
                      <a:endParaRPr lang="ru-RU" sz="18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91435" marR="91435"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30 дней</a:t>
                      </a:r>
                      <a:endParaRPr lang="ru-RU" sz="18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91435" marR="91435"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18346">
                <a:tc vMerge="1">
                  <a:txBody>
                    <a:bodyPr/>
                    <a:lstStyle/>
                    <a:p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Подготовка МП</a:t>
                      </a:r>
                      <a:endParaRPr lang="ru-RU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35" marR="91435" marT="45736" marB="45736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Утверждение схемы расположения ЗУ на КПТ</a:t>
                      </a:r>
                    </a:p>
                  </a:txBody>
                  <a:tcPr marL="91435" marR="91435"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Присвоение</a:t>
                      </a:r>
                      <a:r>
                        <a:rPr lang="ru-RU" sz="14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а</a:t>
                      </a:r>
                      <a:r>
                        <a:rPr lang="ru-RU" sz="14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дреса</a:t>
                      </a:r>
                      <a:endParaRPr lang="ru-RU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35" marR="91435"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ГКУ (20 р. </a:t>
                      </a:r>
                      <a:r>
                        <a:rPr lang="ru-RU" sz="1400" b="1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дн</a:t>
                      </a:r>
                      <a:r>
                        <a:rPr lang="ru-RU" sz="14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.) – </a:t>
                      </a:r>
                      <a:r>
                        <a:rPr lang="ru-RU" sz="24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34 %</a:t>
                      </a:r>
                      <a:endParaRPr lang="ru-RU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35" marR="91435"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4" name="Правая фигурная скобка 23"/>
          <p:cNvSpPr/>
          <p:nvPr/>
        </p:nvSpPr>
        <p:spPr>
          <a:xfrm rot="5400000">
            <a:off x="4698206" y="-1808882"/>
            <a:ext cx="431800" cy="8459787"/>
          </a:xfrm>
          <a:prstGeom prst="rightBrace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319612" y="2698301"/>
            <a:ext cx="1295400" cy="287338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88 дней</a:t>
            </a:r>
            <a:endParaRPr lang="ru-RU" sz="2000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617943"/>
              </p:ext>
            </p:extLst>
          </p:nvPr>
        </p:nvGraphicFramePr>
        <p:xfrm>
          <a:off x="0" y="2996952"/>
          <a:ext cx="7812088" cy="11888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8354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9609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2019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94437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6788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65872">
                <a:tc rowSpan="2"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2015-2016</a:t>
                      </a:r>
                      <a:endParaRPr lang="ru-RU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37" marR="91437" marT="45734" marB="45734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10 дней</a:t>
                      </a:r>
                      <a:endParaRPr lang="ru-RU" sz="18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91437" marR="9143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30 дней</a:t>
                      </a:r>
                      <a:endParaRPr lang="ru-RU" sz="18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91437" marR="91437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18 дней</a:t>
                      </a:r>
                      <a:endParaRPr lang="ru-RU" sz="18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91437" marR="91437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14 дней</a:t>
                      </a:r>
                      <a:endParaRPr lang="ru-RU" sz="18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91437" marR="91437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70766">
                <a:tc vMerge="1">
                  <a:txBody>
                    <a:bodyPr/>
                    <a:lstStyle/>
                    <a:p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Подготовка МП</a:t>
                      </a:r>
                      <a:endParaRPr lang="ru-RU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37" marR="91437" marT="45734" marB="4573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Утверждение схемы расположения ЗУ на КПТ</a:t>
                      </a:r>
                    </a:p>
                  </a:txBody>
                  <a:tcPr marL="91437" marR="91437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Присвоение</a:t>
                      </a:r>
                      <a:r>
                        <a:rPr lang="ru-RU" sz="14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а</a:t>
                      </a:r>
                      <a:r>
                        <a:rPr lang="ru-RU" sz="14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дреса</a:t>
                      </a:r>
                      <a:endParaRPr lang="ru-RU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37" marR="91437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ГКУ (10 р. </a:t>
                      </a:r>
                      <a:r>
                        <a:rPr lang="ru-RU" sz="1400" b="1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дн</a:t>
                      </a:r>
                      <a:r>
                        <a:rPr lang="ru-RU" sz="14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.)</a:t>
                      </a: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>
                              <a:lumMod val="95000"/>
                              <a:lumOff val="5000"/>
                            </a:prst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19 %</a:t>
                      </a:r>
                      <a:endParaRPr lang="ru-RU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37" marR="91437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Правая фигурная скобка 20"/>
          <p:cNvSpPr/>
          <p:nvPr/>
        </p:nvSpPr>
        <p:spPr>
          <a:xfrm rot="5400000">
            <a:off x="4031605" y="513010"/>
            <a:ext cx="431800" cy="7127875"/>
          </a:xfrm>
          <a:prstGeom prst="rightBrace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3741762" y="4376170"/>
            <a:ext cx="122555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72 дня</a:t>
            </a:r>
            <a:endParaRPr lang="ru-RU" sz="2000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267384" y="5228952"/>
            <a:ext cx="4104456" cy="63384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8" name="Таблица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4816818"/>
              </p:ext>
            </p:extLst>
          </p:nvPr>
        </p:nvGraphicFramePr>
        <p:xfrm>
          <a:off x="35495" y="4869160"/>
          <a:ext cx="7242341" cy="122413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910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1026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4773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96530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2801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32048">
                <a:tc rowSpan="2"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2017</a:t>
                      </a:r>
                      <a:endParaRPr lang="ru-RU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41" marR="91441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10 дней</a:t>
                      </a:r>
                      <a:endParaRPr lang="ru-RU" dirty="0">
                        <a:solidFill>
                          <a:srgbClr val="C00000"/>
                        </a:solidFill>
                      </a:endParaRPr>
                    </a:p>
                  </a:txBody>
                  <a:tcPr marL="91441" marR="9144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30 дней</a:t>
                      </a:r>
                      <a:endParaRPr lang="ru-RU" dirty="0">
                        <a:solidFill>
                          <a:srgbClr val="C00000"/>
                        </a:solidFill>
                      </a:endParaRP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18 дней</a:t>
                      </a:r>
                      <a:endParaRPr lang="ru-RU" dirty="0">
                        <a:solidFill>
                          <a:srgbClr val="C00000"/>
                        </a:solidFill>
                      </a:endParaRP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5 </a:t>
                      </a:r>
                      <a:endParaRPr lang="ru-RU" sz="1800" b="1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2088">
                <a:tc vMerge="1">
                  <a:txBody>
                    <a:bodyPr/>
                    <a:lstStyle/>
                    <a:p>
                      <a:endParaRPr lang="ru-RU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Подготовка МП</a:t>
                      </a:r>
                      <a:endParaRPr lang="ru-RU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41" marR="9144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Утверждение схемы расположения ЗУ на КПТ</a:t>
                      </a: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Присвоение</a:t>
                      </a:r>
                      <a:r>
                        <a:rPr lang="ru-RU" sz="14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а</a:t>
                      </a:r>
                      <a:r>
                        <a:rPr lang="ru-RU" sz="14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дреса</a:t>
                      </a:r>
                      <a:endParaRPr lang="ru-RU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ГКУ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>
                              <a:lumMod val="95000"/>
                              <a:lumOff val="5000"/>
                            </a:prst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8 %</a:t>
                      </a:r>
                      <a:endParaRPr lang="ru-RU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" name="Правая фигурная скобка 28"/>
          <p:cNvSpPr/>
          <p:nvPr/>
        </p:nvSpPr>
        <p:spPr>
          <a:xfrm rot="5400000">
            <a:off x="3635400" y="2637408"/>
            <a:ext cx="431800" cy="6767512"/>
          </a:xfrm>
          <a:prstGeom prst="rightBrace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3239318" y="6282258"/>
            <a:ext cx="1223963" cy="288925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63 дня</a:t>
            </a:r>
            <a:endParaRPr lang="ru-RU" sz="2000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476375" y="836712"/>
            <a:ext cx="7667625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14350" indent="-514350" algn="r"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Times New Roman" panose="02020603050405020304" pitchFamily="18" charset="0"/>
              </a:rPr>
              <a:t>Фактор </a:t>
            </a: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Times New Roman" panose="02020603050405020304" pitchFamily="18" charset="0"/>
              </a:rPr>
              <a:t>1.5. </a:t>
            </a:r>
            <a:r>
              <a:rPr lang="ru-RU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Times New Roman" panose="02020603050405020304" pitchFamily="18" charset="0"/>
              </a:rPr>
              <a:t>Срок </a:t>
            </a: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Times New Roman" panose="02020603050405020304" pitchFamily="18" charset="0"/>
              </a:rPr>
              <a:t>присвоения адреса ЗУ и ОН</a:t>
            </a:r>
            <a:endParaRPr lang="ru-RU" sz="2400" b="1" u="sng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588224" y="4869160"/>
            <a:ext cx="8640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дней</a:t>
            </a:r>
            <a:endParaRPr lang="ru-RU" b="1" dirty="0">
              <a:solidFill>
                <a:srgbClr val="C0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055795" y="5189130"/>
            <a:ext cx="85792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Times New Roman" panose="02020603050405020304" pitchFamily="18" charset="0"/>
              </a:rPr>
              <a:t>7</a:t>
            </a:r>
            <a:r>
              <a:rPr 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Times New Roman" panose="02020603050405020304" pitchFamily="18" charset="0"/>
              </a:rPr>
              <a:t>6</a:t>
            </a: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Times New Roman" panose="02020603050405020304" pitchFamily="18" charset="0"/>
              </a:rPr>
              <a:t> % </a:t>
            </a:r>
            <a:endParaRPr lang="ru-RU" sz="2400" b="1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4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6902450" y="5728171"/>
            <a:ext cx="2133600" cy="365125"/>
          </a:xfrm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1D6E7FD-6D6F-4D20-B10E-00A214F3DC68}" type="slidenum">
              <a:rPr lang="uk-UA" altLang="ru-RU" sz="140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pPr eaLnBrk="1" hangingPunct="1"/>
              <a:t>12</a:t>
            </a:fld>
            <a:endParaRPr lang="uk-UA" altLang="ru-RU" sz="140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" name="Группа 28"/>
          <p:cNvGrpSpPr>
            <a:grpSpLocks/>
          </p:cNvGrpSpPr>
          <p:nvPr/>
        </p:nvGrpSpPr>
        <p:grpSpPr bwMode="auto">
          <a:xfrm>
            <a:off x="0" y="0"/>
            <a:ext cx="1476375" cy="1341438"/>
            <a:chOff x="0" y="1"/>
            <a:chExt cx="2051720" cy="1772816"/>
          </a:xfrm>
        </p:grpSpPr>
        <p:pic>
          <p:nvPicPr>
            <p:cNvPr id="11376" name="Рисунок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77" t="17227" r="45958" b="9445"/>
            <a:stretch>
              <a:fillRect/>
            </a:stretch>
          </p:blipFill>
          <p:spPr bwMode="auto">
            <a:xfrm>
              <a:off x="0" y="1"/>
              <a:ext cx="2051720" cy="1772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Блок-схема: узел 5"/>
            <p:cNvSpPr/>
            <p:nvPr/>
          </p:nvSpPr>
          <p:spPr>
            <a:xfrm>
              <a:off x="1762715" y="908438"/>
              <a:ext cx="289005" cy="216094"/>
            </a:xfrm>
            <a:prstGeom prst="flowChartConnector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1476375" y="0"/>
            <a:ext cx="7667625" cy="8302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14350" indent="-514350" algn="r"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Times New Roman" panose="02020603050405020304" pitchFamily="18" charset="0"/>
              </a:rPr>
              <a:t>Фактор 1.4. Срок утверждения схемы расположения ЗУ на кадастровом плане территории</a:t>
            </a:r>
            <a:endParaRPr lang="ru-RU" sz="2400" b="1" u="sng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899592" y="5209623"/>
            <a:ext cx="7200800" cy="120032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3556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До 01.08.2017 во все административные регламенты муниципальных образований Ленинградской области по утверждению схемы расположения и по присвоению адреса должны быть внесены изменения в части сокращения сроков до 18 и 12 дней</a:t>
            </a:r>
            <a:endParaRPr lang="ru-RU" b="1" dirty="0">
              <a:solidFill>
                <a:schemeClr val="tx1"/>
              </a:solidFill>
              <a:latin typeface="+mn-lt"/>
              <a:cs typeface="+mn-cs"/>
            </a:endParaRPr>
          </a:p>
        </p:txBody>
      </p:sp>
      <p:pic>
        <p:nvPicPr>
          <p:cNvPr id="11375" name="Picture 3" descr="C:\Users\baranovalv\Desktop\Bigstock_d_red_exclamation_mark_on_whi_1898415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968" y="5468565"/>
            <a:ext cx="706438" cy="94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1462931" y="821978"/>
            <a:ext cx="7667625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14350" indent="-514350" algn="r"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Times New Roman" panose="02020603050405020304" pitchFamily="18" charset="0"/>
              </a:rPr>
              <a:t>Фактор </a:t>
            </a: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Times New Roman" panose="02020603050405020304" pitchFamily="18" charset="0"/>
              </a:rPr>
              <a:t>1.5. </a:t>
            </a:r>
            <a:r>
              <a:rPr lang="ru-RU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Times New Roman" panose="02020603050405020304" pitchFamily="18" charset="0"/>
              </a:rPr>
              <a:t>Срок </a:t>
            </a: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Times New Roman" panose="02020603050405020304" pitchFamily="18" charset="0"/>
              </a:rPr>
              <a:t>присвоения адреса ЗУ и ОН</a:t>
            </a:r>
            <a:endParaRPr lang="ru-RU" sz="2400" b="1" u="sng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384968" y="1343194"/>
            <a:ext cx="6923336" cy="360040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При оценке состояния инвестиционного климата в субъектах РФ,  учитывается фактор </a:t>
            </a:r>
            <a:r>
              <a:rPr lang="ru-RU" b="1" dirty="0" smtClean="0">
                <a:solidFill>
                  <a:schemeClr val="tx1"/>
                </a:solidFill>
              </a:rPr>
              <a:t>Б2.2 «Среднее время прохождения процедуры постановки на кадастровый учет»</a:t>
            </a:r>
            <a:r>
              <a:rPr lang="ru-RU" dirty="0" smtClean="0">
                <a:solidFill>
                  <a:schemeClr val="tx1"/>
                </a:solidFill>
              </a:rPr>
              <a:t> , который определен как </a:t>
            </a:r>
            <a:r>
              <a:rPr lang="ru-RU" b="1" dirty="0" smtClean="0">
                <a:solidFill>
                  <a:schemeClr val="tx1"/>
                </a:solidFill>
              </a:rPr>
              <a:t>«Количество рабочих дней от начала процедуры межевания участка до получения кадастрового паспорта».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С учетом </a:t>
            </a:r>
            <a:r>
              <a:rPr lang="ru-RU" b="1" dirty="0" smtClean="0">
                <a:solidFill>
                  <a:schemeClr val="tx1"/>
                </a:solidFill>
              </a:rPr>
              <a:t>законодательного сокращения сроков </a:t>
            </a:r>
            <a:r>
              <a:rPr lang="ru-RU" dirty="0" smtClean="0">
                <a:solidFill>
                  <a:schemeClr val="tx1"/>
                </a:solidFill>
              </a:rPr>
              <a:t>осуществления ГКУ доля регистрации уменьшилась </a:t>
            </a:r>
            <a:r>
              <a:rPr lang="ru-RU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до 7 % </a:t>
            </a:r>
            <a:endParaRPr lang="ru-RU" sz="3200" dirty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дальнейшее сокращение сроков зависит от деятельности ОГВ и ОМС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 субъекта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РФ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000" dirty="0" smtClean="0"/>
              <a:t>(</a:t>
            </a:r>
            <a:r>
              <a:rPr lang="ru-RU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76 %</a:t>
            </a:r>
            <a:r>
              <a:rPr lang="ru-RU" sz="2000" dirty="0" smtClean="0"/>
              <a:t> от общего срока) </a:t>
            </a:r>
            <a:endParaRPr lang="ru-RU" sz="2000" dirty="0" smtClean="0">
              <a:solidFill>
                <a:schemeClr val="tx1"/>
              </a:solidFill>
            </a:endParaRPr>
          </a:p>
        </p:txBody>
      </p:sp>
      <p:pic>
        <p:nvPicPr>
          <p:cNvPr id="33" name="Picture 1" descr="C:\Users\katy\Desktop\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6297" y="2219380"/>
            <a:ext cx="2016224" cy="1535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8604448" y="6550223"/>
            <a:ext cx="4316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12</a:t>
            </a:r>
            <a:endParaRPr lang="ru-RU" sz="14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6902450" y="6492875"/>
            <a:ext cx="2133600" cy="365125"/>
          </a:xfrm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A2605BF-FDA3-42C9-B90A-EE18F7445AB2}" type="slidenum">
              <a:rPr lang="uk-UA" altLang="ru-RU" sz="140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pPr eaLnBrk="1" hangingPunct="1"/>
              <a:t>13</a:t>
            </a:fld>
            <a:endParaRPr lang="uk-UA" altLang="ru-RU" sz="140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1547813" y="6524625"/>
            <a:ext cx="5903912" cy="33337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Управление Росреестра по Ленинградской области</a:t>
            </a:r>
          </a:p>
        </p:txBody>
      </p:sp>
      <p:grpSp>
        <p:nvGrpSpPr>
          <p:cNvPr id="4" name="Группа 11"/>
          <p:cNvGrpSpPr>
            <a:grpSpLocks/>
          </p:cNvGrpSpPr>
          <p:nvPr/>
        </p:nvGrpSpPr>
        <p:grpSpPr bwMode="auto">
          <a:xfrm>
            <a:off x="0" y="0"/>
            <a:ext cx="2124075" cy="1916113"/>
            <a:chOff x="0" y="1340768"/>
            <a:chExt cx="3024336" cy="2592289"/>
          </a:xfrm>
        </p:grpSpPr>
        <p:pic>
          <p:nvPicPr>
            <p:cNvPr id="12302" name="Рисунок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77" t="17227" r="45958" b="9445"/>
            <a:stretch>
              <a:fillRect/>
            </a:stretch>
          </p:blipFill>
          <p:spPr bwMode="auto">
            <a:xfrm>
              <a:off x="0" y="1340768"/>
              <a:ext cx="3024336" cy="2592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Блок-схема: узел 5"/>
            <p:cNvSpPr/>
            <p:nvPr/>
          </p:nvSpPr>
          <p:spPr>
            <a:xfrm>
              <a:off x="255419" y="1985082"/>
              <a:ext cx="320968" cy="292089"/>
            </a:xfrm>
            <a:prstGeom prst="flowChartConnector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aphicFrame>
        <p:nvGraphicFramePr>
          <p:cNvPr id="21" name="Диаграмма 20"/>
          <p:cNvGraphicFramePr/>
          <p:nvPr>
            <p:extLst>
              <p:ext uri="{D42A27DB-BD31-4B8C-83A1-F6EECF244321}">
                <p14:modId xmlns:p14="http://schemas.microsoft.com/office/powerpoint/2010/main" val="905669556"/>
              </p:ext>
            </p:extLst>
          </p:nvPr>
        </p:nvGraphicFramePr>
        <p:xfrm>
          <a:off x="200877" y="3495915"/>
          <a:ext cx="4392488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23" name="Прямая соединительная линия 22"/>
          <p:cNvCxnSpPr/>
          <p:nvPr/>
        </p:nvCxnSpPr>
        <p:spPr>
          <a:xfrm flipV="1">
            <a:off x="561115" y="5007389"/>
            <a:ext cx="40005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92776" y="4872047"/>
            <a:ext cx="714375" cy="33813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sz="1600" b="1" dirty="0">
                <a:latin typeface="+mn-lt"/>
                <a:cs typeface="Times New Roman" panose="02020603050405020304" pitchFamily="18" charset="0"/>
              </a:rPr>
              <a:t>2 р.д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55650" y="0"/>
            <a:ext cx="8388350" cy="8302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14350" indent="-514350" algn="r"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Times New Roman" panose="02020603050405020304" pitchFamily="18" charset="0"/>
              </a:rPr>
              <a:t>Фактор 3.2. Обеспечение межведомственного взаимодействия посредством СМЭВ при осуществлении</a:t>
            </a:r>
          </a:p>
        </p:txBody>
      </p:sp>
      <p:sp>
        <p:nvSpPr>
          <p:cNvPr id="12300" name="Прямоугольник 17"/>
          <p:cNvSpPr>
            <a:spLocks noChangeArrowheads="1"/>
          </p:cNvSpPr>
          <p:nvPr/>
        </p:nvSpPr>
        <p:spPr bwMode="auto">
          <a:xfrm>
            <a:off x="2286000" y="2136775"/>
            <a:ext cx="457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4671" y="2930237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Сроки предоставления ответов на межведомственные запросы (2017)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813" y="944908"/>
            <a:ext cx="2745097" cy="2058823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4572000" y="79507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соблюдения сроков на запросы </a:t>
            </a:r>
            <a:r>
              <a:rPr lang="ru-RU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рСМЭВ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(2017)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Диаграмма 15"/>
          <p:cNvGraphicFramePr/>
          <p:nvPr/>
        </p:nvGraphicFramePr>
        <p:xfrm>
          <a:off x="4644008" y="1412776"/>
          <a:ext cx="4230216" cy="37478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Группа 12"/>
          <p:cNvGrpSpPr>
            <a:grpSpLocks/>
          </p:cNvGrpSpPr>
          <p:nvPr/>
        </p:nvGrpSpPr>
        <p:grpSpPr bwMode="auto">
          <a:xfrm>
            <a:off x="0" y="0"/>
            <a:ext cx="2051050" cy="1989138"/>
            <a:chOff x="251520" y="2132856"/>
            <a:chExt cx="3024188" cy="2592387"/>
          </a:xfrm>
        </p:grpSpPr>
        <p:pic>
          <p:nvPicPr>
            <p:cNvPr id="13323" name="Рисунок 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77" t="17227" r="45958" b="9445"/>
            <a:stretch>
              <a:fillRect/>
            </a:stretch>
          </p:blipFill>
          <p:spPr bwMode="auto">
            <a:xfrm>
              <a:off x="251520" y="2132856"/>
              <a:ext cx="3024188" cy="2592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Блок-схема: узел 5"/>
            <p:cNvSpPr/>
            <p:nvPr/>
          </p:nvSpPr>
          <p:spPr>
            <a:xfrm>
              <a:off x="834356" y="2379061"/>
              <a:ext cx="395578" cy="281376"/>
            </a:xfrm>
            <a:prstGeom prst="flowChartConnector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6902450" y="6492875"/>
            <a:ext cx="2133600" cy="365125"/>
          </a:xfrm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2ED8E57-C963-4149-AC37-0CE93808A5AE}" type="slidenum">
              <a:rPr lang="uk-UA" altLang="ru-RU" sz="140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pPr eaLnBrk="1" hangingPunct="1"/>
              <a:t>14</a:t>
            </a:fld>
            <a:endParaRPr lang="uk-UA" altLang="ru-RU" sz="140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1547813" y="6356350"/>
            <a:ext cx="5903912" cy="50165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Управление Росреестра по Ленинградской области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57200" y="0"/>
            <a:ext cx="8686800" cy="8302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14350" indent="-514350" algn="r"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Times New Roman" panose="02020603050405020304" pitchFamily="18" charset="0"/>
              </a:rPr>
              <a:t>Фактор 3.3. Уровень предоставления услуги по постановке на кадастровый учет через МФЦ</a:t>
            </a:r>
            <a:endParaRPr lang="ru-RU" sz="2400" b="1" u="sng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3319" name="Picture 8" descr="C:\Users\baranovalv\Desktop\w128h1281339870384Success12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548680"/>
            <a:ext cx="899592" cy="899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115616" y="4807019"/>
            <a:ext cx="7776864" cy="92333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3556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10 июля 2017 года согласовано закрытие всех офисов Филиала, 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исключением офисов, осуществляющих экстерриториальный прием (</a:t>
            </a:r>
            <a:r>
              <a:rPr lang="ru-RU" b="1" dirty="0" smtClean="0">
                <a:solidFill>
                  <a:schemeClr val="tx1"/>
                </a:solidFill>
              </a:rPr>
              <a:t>Кингисепп, Бокситогорск).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3322" name="Picture 2" descr="C:\Users\Колбасова ЮЛ\Desktop\картинки от Кати\a6694c9884084ab16d284cc877060f7f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518" y="4622119"/>
            <a:ext cx="1182687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5" name="Picture 1" descr="C:\Users\baranovalv\Desktop\i (2)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0192" y="5712508"/>
            <a:ext cx="1619672" cy="1145492"/>
          </a:xfrm>
          <a:prstGeom prst="rect">
            <a:avLst/>
          </a:prstGeom>
          <a:noFill/>
        </p:spPr>
      </p:pic>
      <p:cxnSp>
        <p:nvCxnSpPr>
          <p:cNvPr id="19" name="Прямая соединительная линия 18"/>
          <p:cNvCxnSpPr/>
          <p:nvPr/>
        </p:nvCxnSpPr>
        <p:spPr>
          <a:xfrm>
            <a:off x="8604448" y="764704"/>
            <a:ext cx="0" cy="3816424"/>
          </a:xfrm>
          <a:prstGeom prst="line">
            <a:avLst/>
          </a:prstGeom>
          <a:ln w="38100">
            <a:solidFill>
              <a:srgbClr val="C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7039897" y="692696"/>
            <a:ext cx="0" cy="3888432"/>
          </a:xfrm>
          <a:prstGeom prst="line">
            <a:avLst/>
          </a:prstGeom>
          <a:ln w="38100">
            <a:solidFill>
              <a:srgbClr val="C0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 flipH="1">
            <a:off x="5562079" y="4057908"/>
            <a:ext cx="1620465" cy="523220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1" dirty="0" smtClean="0">
                <a:solidFill>
                  <a:schemeClr val="tx1"/>
                </a:solidFill>
              </a:rPr>
              <a:t>закрыты 8 офисов приема</a:t>
            </a:r>
          </a:p>
        </p:txBody>
      </p:sp>
      <p:sp>
        <p:nvSpPr>
          <p:cNvPr id="26" name="Прямоугольник 25"/>
          <p:cNvSpPr/>
          <p:nvPr/>
        </p:nvSpPr>
        <p:spPr>
          <a:xfrm flipH="1">
            <a:off x="7236519" y="3896661"/>
            <a:ext cx="1853506" cy="738664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1" dirty="0" smtClean="0">
                <a:solidFill>
                  <a:schemeClr val="tx1"/>
                </a:solidFill>
              </a:rPr>
              <a:t>закрыты оставшиеся 3 офиса приема</a:t>
            </a:r>
          </a:p>
        </p:txBody>
      </p:sp>
      <p:graphicFrame>
        <p:nvGraphicFramePr>
          <p:cNvPr id="18" name="Диаграмма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4363354"/>
              </p:ext>
            </p:extLst>
          </p:nvPr>
        </p:nvGraphicFramePr>
        <p:xfrm>
          <a:off x="2196910" y="692696"/>
          <a:ext cx="6839140" cy="33652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6902450" y="6492875"/>
            <a:ext cx="2133600" cy="365125"/>
          </a:xfrm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1164742-51FB-483A-922C-47CAEAAFCBB4}" type="slidenum">
              <a:rPr lang="uk-UA" altLang="ru-RU" sz="140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pPr eaLnBrk="1" hangingPunct="1"/>
              <a:t>15</a:t>
            </a:fld>
            <a:endParaRPr lang="uk-UA" altLang="ru-RU" sz="140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1547813" y="6356350"/>
            <a:ext cx="5903912" cy="50165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Управление Росреестра по Ленинградской области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57200" y="0"/>
            <a:ext cx="8686800" cy="8302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14350" indent="-514350" algn="r"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Times New Roman" panose="02020603050405020304" pitchFamily="18" charset="0"/>
              </a:rPr>
              <a:t>Фактор 1.3. Внесение в ЕГРН сведений о границах административно-территориальных образований</a:t>
            </a:r>
            <a:endParaRPr lang="ru-RU" sz="2400" b="1" u="sng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2" name="Группа 11"/>
          <p:cNvGrpSpPr>
            <a:grpSpLocks/>
          </p:cNvGrpSpPr>
          <p:nvPr/>
        </p:nvGrpSpPr>
        <p:grpSpPr bwMode="auto">
          <a:xfrm>
            <a:off x="0" y="0"/>
            <a:ext cx="2124075" cy="1916113"/>
            <a:chOff x="0" y="1340768"/>
            <a:chExt cx="3024336" cy="2592289"/>
          </a:xfrm>
        </p:grpSpPr>
        <p:sp>
          <p:nvSpPr>
            <p:cNvPr id="6" name="Блок-схема: узел 5"/>
            <p:cNvSpPr/>
            <p:nvPr/>
          </p:nvSpPr>
          <p:spPr>
            <a:xfrm>
              <a:off x="2484115" y="2060252"/>
              <a:ext cx="287063" cy="216918"/>
            </a:xfrm>
            <a:prstGeom prst="flowChartConnector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6153" name="Рисунок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77" t="17227" r="45958" b="9445"/>
            <a:stretch>
              <a:fillRect/>
            </a:stretch>
          </p:blipFill>
          <p:spPr bwMode="auto">
            <a:xfrm>
              <a:off x="0" y="1340768"/>
              <a:ext cx="3024336" cy="259228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" name="Рисунок 13" descr="Ленинградская-Новгородская-Псковская.jpg"/>
          <p:cNvPicPr>
            <a:picLocks noChangeAspect="1"/>
          </p:cNvPicPr>
          <p:nvPr/>
        </p:nvPicPr>
        <p:blipFill>
          <a:blip r:embed="rId4" cstate="print"/>
          <a:srcRect l="10958" t="40799" r="15069"/>
          <a:stretch>
            <a:fillRect/>
          </a:stretch>
        </p:blipFill>
        <p:spPr>
          <a:xfrm>
            <a:off x="4892250" y="4087899"/>
            <a:ext cx="3857652" cy="217681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285720" y="2128431"/>
            <a:ext cx="3927412" cy="2800767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+mj-lt"/>
              </a:rPr>
              <a:t>Минэкономразвития России  на запрос Правительства Ленинградской области сообщило о  </a:t>
            </a:r>
            <a:r>
              <a:rPr lang="ru-RU" sz="1600" b="1" dirty="0" smtClean="0">
                <a:solidFill>
                  <a:schemeClr val="tx1"/>
                </a:solidFill>
                <a:latin typeface="+mj-lt"/>
              </a:rPr>
              <a:t>невозможности проведения совместных конкурса или аукциона </a:t>
            </a:r>
            <a:r>
              <a:rPr lang="ru-RU" sz="1600" dirty="0">
                <a:solidFill>
                  <a:schemeClr val="tx1"/>
                </a:solidFill>
                <a:latin typeface="+mj-lt"/>
              </a:rPr>
              <a:t>по установлению части границы между субъектами Российской Федерации, </a:t>
            </a:r>
            <a:r>
              <a:rPr lang="ru-RU" sz="1600" dirty="0" smtClean="0">
                <a:solidFill>
                  <a:schemeClr val="tx1"/>
                </a:solidFill>
                <a:latin typeface="+mj-lt"/>
              </a:rPr>
              <a:t>так как исходя из положений ст. 33 Федерального закона №44-ФЗ, объектом закупки является не только определенный вид работ, но также объект, на котором выполняются работы.</a:t>
            </a:r>
            <a:endParaRPr lang="ru-RU" sz="16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357686" y="1643050"/>
            <a:ext cx="4500594" cy="2308324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>
                <a:lumMod val="60000"/>
                <a:lumOff val="40000"/>
              </a:schemeClr>
            </a:solidFill>
            <a:prstDash val="solid"/>
          </a:ln>
        </p:spPr>
        <p:txBody>
          <a:bodyPr wrap="square">
            <a:spAutoFit/>
          </a:bodyPr>
          <a:lstStyle/>
          <a:p>
            <a:pPr indent="271463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latin typeface="+mn-lt"/>
                <a:cs typeface="Times New Roman" panose="02020603050405020304" pitchFamily="18" charset="0"/>
              </a:rPr>
              <a:t>В настоящее время проводится работа по созданию межрегиональных межведомственных рабочих групп с целью проведения работ по согласованию границы субъекта.</a:t>
            </a:r>
            <a:r>
              <a:rPr lang="ru-RU" sz="16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271463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latin typeface="+mn-lt"/>
                <a:cs typeface="Times New Roman" panose="02020603050405020304" pitchFamily="18" charset="0"/>
              </a:rPr>
              <a:t>Во избежание конфликтных ситуаций между субъектами предлагаем </a:t>
            </a:r>
            <a:r>
              <a:rPr lang="ru-RU" sz="1600" b="1" dirty="0" smtClean="0">
                <a:latin typeface="+mn-lt"/>
                <a:cs typeface="Times New Roman" panose="02020603050405020304" pitchFamily="18" charset="0"/>
              </a:rPr>
              <a:t>централизацию проведения данных работ</a:t>
            </a:r>
            <a:r>
              <a:rPr lang="ru-RU" sz="1600" dirty="0" smtClean="0">
                <a:latin typeface="+mn-lt"/>
                <a:cs typeface="Times New Roman" panose="02020603050405020304" pitchFamily="18" charset="0"/>
              </a:rPr>
              <a:t>, в т.ч. с выбором в качестве исполнителя работ (единственного поставщика) Филиалов ФГБУ «ФКП Росреестра»</a:t>
            </a:r>
            <a:endParaRPr lang="ru-RU" sz="1600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49440" y="4435404"/>
            <a:ext cx="19684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228600">
                    <a:srgbClr val="FFFFFF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Ленинградская область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555695" y="5457561"/>
            <a:ext cx="18733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uk-UA"/>
            </a:defPPr>
            <a:lvl1pPr>
              <a:defRPr sz="140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>
                <a:effectLst>
                  <a:glow rad="228600">
                    <a:srgbClr val="FFFFFF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Новгородская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effectLst>
                  <a:glow rad="228600">
                    <a:srgbClr val="FFFFFF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871844" y="5577283"/>
            <a:ext cx="10182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uk-UA"/>
            </a:defPPr>
            <a:lvl1pPr>
              <a:defRPr sz="140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228600">
                    <a:srgbClr val="FFFFFF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Псковская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472350" y="957767"/>
            <a:ext cx="62775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Внесение границ между субъектами Российской Федерации</a:t>
            </a:r>
          </a:p>
          <a:p>
            <a:endParaRPr lang="ru-RU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14348" y="5143512"/>
            <a:ext cx="3857652" cy="64633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+mj-lt"/>
              </a:rPr>
              <a:t>Не граница субъекта,</a:t>
            </a:r>
          </a:p>
          <a:p>
            <a:pPr algn="r"/>
            <a:r>
              <a:rPr lang="ru-RU" b="1" dirty="0" smtClean="0">
                <a:latin typeface="+mj-lt"/>
              </a:rPr>
              <a:t>а граница </a:t>
            </a:r>
            <a:r>
              <a:rPr lang="ru-RU" b="1" u="sng" dirty="0" smtClean="0">
                <a:latin typeface="+mj-lt"/>
              </a:rPr>
              <a:t>между</a:t>
            </a:r>
            <a:r>
              <a:rPr lang="ru-RU" b="1" dirty="0" smtClean="0">
                <a:latin typeface="+mj-lt"/>
              </a:rPr>
              <a:t> субъектами</a:t>
            </a:r>
            <a:endParaRPr lang="ru-RU" b="1" dirty="0">
              <a:latin typeface="+mj-lt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142976" y="5000636"/>
            <a:ext cx="4219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Блок-схема: узел 20"/>
          <p:cNvSpPr/>
          <p:nvPr/>
        </p:nvSpPr>
        <p:spPr bwMode="auto">
          <a:xfrm>
            <a:off x="1547664" y="1340768"/>
            <a:ext cx="288032" cy="216024"/>
          </a:xfrm>
          <a:prstGeom prst="flowChartConnector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baranovalv\Desktop\information_items_235.jpg"/>
          <p:cNvPicPr>
            <a:picLocks noChangeAspect="1" noChangeArrowheads="1"/>
          </p:cNvPicPr>
          <p:nvPr/>
        </p:nvPicPr>
        <p:blipFill>
          <a:blip r:embed="rId3" cstate="print"/>
          <a:srcRect l="8421" t="11302" r="12200" b="8783"/>
          <a:stretch>
            <a:fillRect/>
          </a:stretch>
        </p:blipFill>
        <p:spPr bwMode="auto">
          <a:xfrm>
            <a:off x="4175181" y="-171400"/>
            <a:ext cx="4968819" cy="2736304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5122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6902450" y="6492875"/>
            <a:ext cx="2133600" cy="365125"/>
          </a:xfrm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1164742-51FB-483A-922C-47CAEAAFCBB4}" type="slidenum">
              <a:rPr lang="uk-UA" altLang="ru-RU" sz="140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pPr eaLnBrk="1" hangingPunct="1"/>
              <a:t>16</a:t>
            </a:fld>
            <a:endParaRPr lang="uk-UA" altLang="ru-RU" sz="140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1547813" y="6356350"/>
            <a:ext cx="5903912" cy="50165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Управление Росреестра по Ленинградской области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57200" y="0"/>
            <a:ext cx="8686800" cy="8302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14350" indent="-514350" algn="r"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Times New Roman" panose="02020603050405020304" pitchFamily="18" charset="0"/>
              </a:rPr>
              <a:t>Фактор 1.3. Внесение в ЕГРН сведений о границах административно-территориальных образований</a:t>
            </a:r>
            <a:endParaRPr lang="ru-RU" sz="2400" b="1" u="sng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6149" name="Группа 11"/>
          <p:cNvGrpSpPr>
            <a:grpSpLocks/>
          </p:cNvGrpSpPr>
          <p:nvPr/>
        </p:nvGrpSpPr>
        <p:grpSpPr bwMode="auto">
          <a:xfrm>
            <a:off x="1" y="0"/>
            <a:ext cx="2400050" cy="2064239"/>
            <a:chOff x="0" y="1340768"/>
            <a:chExt cx="3024336" cy="2592289"/>
          </a:xfrm>
        </p:grpSpPr>
        <p:pic>
          <p:nvPicPr>
            <p:cNvPr id="6153" name="Рисунок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77" t="17227" r="45958" b="9445"/>
            <a:stretch>
              <a:fillRect/>
            </a:stretch>
          </p:blipFill>
          <p:spPr bwMode="auto">
            <a:xfrm>
              <a:off x="0" y="1340768"/>
              <a:ext cx="3024336" cy="259228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Блок-схема: узел 5"/>
            <p:cNvSpPr/>
            <p:nvPr/>
          </p:nvSpPr>
          <p:spPr>
            <a:xfrm>
              <a:off x="2484115" y="2060252"/>
              <a:ext cx="287063" cy="216918"/>
            </a:xfrm>
            <a:prstGeom prst="flowChartConnector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14" name="Прямоугольник 13"/>
          <p:cNvSpPr/>
          <p:nvPr/>
        </p:nvSpPr>
        <p:spPr>
          <a:xfrm>
            <a:off x="136488" y="3070527"/>
            <a:ext cx="8914134" cy="258532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355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6FB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Мероприятия:</a:t>
            </a:r>
            <a:endParaRPr lang="ru-RU" b="1" dirty="0">
              <a:solidFill>
                <a:srgbClr val="006FB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dirty="0" smtClean="0">
                <a:solidFill>
                  <a:schemeClr val="tx1"/>
                </a:solidFill>
              </a:rPr>
              <a:t>проведен мониторинг </a:t>
            </a:r>
            <a:r>
              <a:rPr lang="ru-RU" b="1" dirty="0">
                <a:solidFill>
                  <a:schemeClr val="tx1"/>
                </a:solidFill>
              </a:rPr>
              <a:t>цен на </a:t>
            </a:r>
            <a:r>
              <a:rPr lang="ru-RU" b="1" dirty="0" smtClean="0">
                <a:solidFill>
                  <a:schemeClr val="tx1"/>
                </a:solidFill>
              </a:rPr>
              <a:t>осуществление работ по подготовке карты(плана) границы</a:t>
            </a:r>
            <a:r>
              <a:rPr lang="ru-RU" dirty="0" smtClean="0">
                <a:solidFill>
                  <a:schemeClr val="tx1"/>
                </a:solidFill>
              </a:rPr>
              <a:t>, определен объем </a:t>
            </a:r>
            <a:r>
              <a:rPr lang="ru-RU" dirty="0">
                <a:solidFill>
                  <a:schemeClr val="tx1"/>
                </a:solidFill>
              </a:rPr>
              <a:t>финансирования, </a:t>
            </a:r>
            <a:r>
              <a:rPr lang="ru-RU" dirty="0" smtClean="0">
                <a:solidFill>
                  <a:schemeClr val="tx1"/>
                </a:solidFill>
              </a:rPr>
              <a:t>осуществлена подготовка по внесению </a:t>
            </a:r>
            <a:r>
              <a:rPr lang="ru-RU" dirty="0">
                <a:solidFill>
                  <a:schemeClr val="tx1"/>
                </a:solidFill>
              </a:rPr>
              <a:t>изменений в </a:t>
            </a:r>
            <a:r>
              <a:rPr lang="ru-RU" dirty="0" smtClean="0">
                <a:solidFill>
                  <a:schemeClr val="tx1"/>
                </a:solidFill>
              </a:rPr>
              <a:t>региональный бюджет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 smtClean="0">
                <a:solidFill>
                  <a:schemeClr val="tx1"/>
                </a:solidFill>
              </a:rPr>
              <a:t>определен заказчик </a:t>
            </a:r>
            <a:r>
              <a:rPr lang="ru-RU" dirty="0">
                <a:solidFill>
                  <a:schemeClr val="tx1"/>
                </a:solidFill>
              </a:rPr>
              <a:t>работ от </a:t>
            </a:r>
            <a:r>
              <a:rPr lang="ru-RU" dirty="0" smtClean="0">
                <a:solidFill>
                  <a:schemeClr val="tx1"/>
                </a:solidFill>
              </a:rPr>
              <a:t>субъекта РФ,</a:t>
            </a:r>
            <a:endParaRPr lang="ru-RU" dirty="0">
              <a:solidFill>
                <a:schemeClr val="tx1"/>
              </a:solidFill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dirty="0" smtClean="0">
                <a:solidFill>
                  <a:schemeClr val="tx1"/>
                </a:solidFill>
              </a:rPr>
              <a:t>разработано </a:t>
            </a:r>
            <a:r>
              <a:rPr lang="ru-RU" b="1" dirty="0" smtClean="0">
                <a:solidFill>
                  <a:schemeClr val="tx1"/>
                </a:solidFill>
              </a:rPr>
              <a:t>типовое техническое задание </a:t>
            </a:r>
            <a:r>
              <a:rPr lang="ru-RU" dirty="0">
                <a:solidFill>
                  <a:schemeClr val="tx1"/>
                </a:solidFill>
              </a:rPr>
              <a:t>для доведения до </a:t>
            </a:r>
            <a:r>
              <a:rPr lang="ru-RU" dirty="0" smtClean="0">
                <a:solidFill>
                  <a:schemeClr val="tx1"/>
                </a:solidFill>
              </a:rPr>
              <a:t>муниципальных образований,</a:t>
            </a:r>
            <a:endParaRPr lang="ru-RU" dirty="0">
              <a:solidFill>
                <a:schemeClr val="tx1"/>
              </a:solidFill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b="1" dirty="0" smtClean="0">
                <a:solidFill>
                  <a:schemeClr val="tx1"/>
                </a:solidFill>
              </a:rPr>
              <a:t>сокращены сроки </a:t>
            </a:r>
            <a:r>
              <a:rPr lang="ru-RU" dirty="0">
                <a:solidFill>
                  <a:schemeClr val="tx1"/>
                </a:solidFill>
              </a:rPr>
              <a:t>рассмотрения документов </a:t>
            </a:r>
            <a:r>
              <a:rPr lang="ru-RU" dirty="0" smtClean="0">
                <a:solidFill>
                  <a:schemeClr val="tx1"/>
                </a:solidFill>
              </a:rPr>
              <a:t>по внесению границ в Управлении (приказ № П/123 от 30.05.2017: срок – 10 </a:t>
            </a:r>
            <a:r>
              <a:rPr lang="ru-RU" dirty="0" err="1" smtClean="0">
                <a:solidFill>
                  <a:schemeClr val="tx1"/>
                </a:solidFill>
              </a:rPr>
              <a:t>р.д</a:t>
            </a:r>
            <a:r>
              <a:rPr lang="ru-RU" dirty="0" smtClean="0">
                <a:solidFill>
                  <a:schemeClr val="tx1"/>
                </a:solidFill>
              </a:rPr>
              <a:t>.) </a:t>
            </a:r>
            <a:r>
              <a:rPr lang="ru-RU" dirty="0">
                <a:solidFill>
                  <a:schemeClr val="tx1"/>
                </a:solidFill>
              </a:rPr>
              <a:t>и </a:t>
            </a:r>
            <a:r>
              <a:rPr lang="ru-RU" dirty="0" smtClean="0">
                <a:solidFill>
                  <a:schemeClr val="tx1"/>
                </a:solidFill>
              </a:rPr>
              <a:t>Филиале (</a:t>
            </a:r>
            <a:r>
              <a:rPr lang="ru-RU" dirty="0" smtClean="0"/>
              <a:t>приказ №131-п </a:t>
            </a:r>
            <a:r>
              <a:rPr lang="ru-RU" dirty="0"/>
              <a:t>от </a:t>
            </a:r>
            <a:r>
              <a:rPr lang="ru-RU" dirty="0" smtClean="0"/>
              <a:t>29.05.2017: срок рассмотрения – 10 </a:t>
            </a:r>
            <a:r>
              <a:rPr lang="ru-RU" dirty="0" err="1" smtClean="0"/>
              <a:t>р.д</a:t>
            </a:r>
            <a:r>
              <a:rPr lang="ru-RU" dirty="0" smtClean="0"/>
              <a:t>.)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00570" y="872608"/>
            <a:ext cx="6095181" cy="73866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</a:rPr>
              <a:t>На начало года доля границ населенных пунктов, внесенных в ЕГРН, составляла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7 % </a:t>
            </a:r>
            <a:r>
              <a:rPr lang="ru-RU" b="1" dirty="0" smtClean="0">
                <a:solidFill>
                  <a:schemeClr val="tx1"/>
                </a:solidFill>
              </a:rPr>
              <a:t>(206 из 2944)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5547" y="1723697"/>
            <a:ext cx="8160934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dirty="0" smtClean="0">
                <a:solidFill>
                  <a:schemeClr val="tx1"/>
                </a:solidFill>
              </a:rPr>
              <a:t>В мае на совещании с представителями органов государственной власти и органов местного самоуправления </a:t>
            </a:r>
            <a:r>
              <a:rPr lang="ru-RU" b="1" dirty="0" smtClean="0">
                <a:solidFill>
                  <a:schemeClr val="tx1"/>
                </a:solidFill>
              </a:rPr>
              <a:t>губернатор Ленинградской области </a:t>
            </a:r>
          </a:p>
          <a:p>
            <a:pPr algn="ctr">
              <a:defRPr/>
            </a:pPr>
            <a:r>
              <a:rPr lang="ru-RU" dirty="0" smtClean="0">
                <a:solidFill>
                  <a:schemeClr val="tx1"/>
                </a:solidFill>
              </a:rPr>
              <a:t>А.Ю. Дрозденко </a:t>
            </a:r>
            <a:r>
              <a:rPr lang="ru-RU" b="1" dirty="0" smtClean="0">
                <a:solidFill>
                  <a:schemeClr val="tx1"/>
                </a:solidFill>
              </a:rPr>
              <a:t>дал поручение активизировать работы </a:t>
            </a:r>
            <a:r>
              <a:rPr lang="ru-RU" dirty="0" smtClean="0">
                <a:solidFill>
                  <a:schemeClr val="tx1"/>
                </a:solidFill>
              </a:rPr>
              <a:t>по внесению в ЕГРН сведений о границах муниципальных образований и населенных пунктов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4817" y="5760099"/>
            <a:ext cx="8160934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dirty="0" smtClean="0">
                <a:solidFill>
                  <a:schemeClr val="tx1"/>
                </a:solidFill>
              </a:rPr>
              <a:t>Администрации муниципальных образовании и органы государственной власти </a:t>
            </a:r>
            <a:r>
              <a:rPr lang="ru-RU" b="1" dirty="0" smtClean="0">
                <a:solidFill>
                  <a:schemeClr val="tx1"/>
                </a:solidFill>
              </a:rPr>
              <a:t>изыскали денежные средства </a:t>
            </a:r>
            <a:r>
              <a:rPr lang="ru-RU" dirty="0" smtClean="0">
                <a:solidFill>
                  <a:schemeClr val="tx1"/>
                </a:solidFill>
              </a:rPr>
              <a:t>на подготовку карт(планов) границ населенных пунктов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738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6902450" y="6492875"/>
            <a:ext cx="2133600" cy="365125"/>
          </a:xfrm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3E24DBA-1E32-48F0-A92B-5CEC301E6F3F}" type="slidenum">
              <a:rPr lang="uk-UA" altLang="ru-RU" sz="140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pPr eaLnBrk="1" hangingPunct="1"/>
              <a:t>17</a:t>
            </a:fld>
            <a:endParaRPr lang="uk-UA" altLang="ru-RU" sz="140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1547813" y="6669360"/>
            <a:ext cx="5903912" cy="18864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Управление Росреестра по Ленинградской области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-180528" y="0"/>
            <a:ext cx="9324528" cy="83026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514350" indent="-514350" algn="r"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Times New Roman" panose="02020603050405020304" pitchFamily="18" charset="0"/>
              </a:rPr>
              <a:t>Фактор 1.3. Внесение в ЕГРН сведений о границах административно-территориальных образований</a:t>
            </a:r>
            <a:endParaRPr lang="ru-RU" sz="2400" b="1" u="sng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5805264"/>
            <a:ext cx="9144000" cy="892552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3556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Для достижения целевого показателя </a:t>
            </a:r>
            <a:r>
              <a:rPr lang="ru-RU" sz="1600" b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на  2017 год </a:t>
            </a:r>
            <a:r>
              <a:rPr lang="ru-RU" b="1" u="sng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- 30 </a:t>
            </a:r>
            <a:r>
              <a:rPr lang="ru-RU" b="1" u="sng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% </a:t>
            </a:r>
            <a:r>
              <a:rPr lang="ru-RU" sz="16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(883) </a:t>
            </a:r>
            <a:r>
              <a:rPr lang="ru-RU" sz="1600" b="1" dirty="0">
                <a:solidFill>
                  <a:schemeClr val="tx1"/>
                </a:solidFill>
                <a:latin typeface="+mn-lt"/>
                <a:cs typeface="+mn-cs"/>
              </a:rPr>
              <a:t>планируется финансирование работ по подготовке </a:t>
            </a:r>
            <a:r>
              <a:rPr lang="ru-RU" sz="1600" b="1" dirty="0" smtClean="0">
                <a:solidFill>
                  <a:schemeClr val="tx1"/>
                </a:solidFill>
                <a:latin typeface="+mn-lt"/>
                <a:cs typeface="+mn-cs"/>
              </a:rPr>
              <a:t>карт(планов) </a:t>
            </a:r>
            <a:r>
              <a:rPr lang="ru-RU" sz="1600" b="1" dirty="0">
                <a:solidFill>
                  <a:schemeClr val="tx1"/>
                </a:solidFill>
                <a:latin typeface="+mn-lt"/>
                <a:cs typeface="+mn-cs"/>
              </a:rPr>
              <a:t>границ </a:t>
            </a:r>
            <a:r>
              <a:rPr lang="ru-RU" b="1" dirty="0" smtClean="0">
                <a:solidFill>
                  <a:schemeClr val="tx1"/>
                </a:solidFill>
                <a:latin typeface="+mn-lt"/>
                <a:cs typeface="+mn-cs"/>
              </a:rPr>
              <a:t>381 (13%) </a:t>
            </a:r>
            <a:r>
              <a:rPr lang="ru-RU" sz="1600" b="1" dirty="0">
                <a:solidFill>
                  <a:schemeClr val="tx1"/>
                </a:solidFill>
                <a:latin typeface="+mn-lt"/>
                <a:cs typeface="+mn-cs"/>
              </a:rPr>
              <a:t>населенного пункта за счет </a:t>
            </a:r>
            <a:r>
              <a:rPr lang="ru-RU" sz="1600" b="1" dirty="0" smtClean="0">
                <a:solidFill>
                  <a:schemeClr val="tx1"/>
                </a:solidFill>
                <a:latin typeface="+mn-lt"/>
                <a:cs typeface="+mn-cs"/>
              </a:rPr>
              <a:t>средств регионального бюджета</a:t>
            </a:r>
            <a:endParaRPr lang="ru-RU" sz="1600" b="1" dirty="0">
              <a:solidFill>
                <a:schemeClr val="tx1"/>
              </a:solidFill>
              <a:latin typeface="+mn-lt"/>
              <a:cs typeface="+mn-cs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51520" y="764704"/>
          <a:ext cx="8748463" cy="4933120"/>
        </p:xfrm>
        <a:graphic>
          <a:graphicData uri="http://schemas.openxmlformats.org/drawingml/2006/table">
            <a:tbl>
              <a:tblPr/>
              <a:tblGrid>
                <a:gridCol w="20134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436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6723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8274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8274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75861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Район</a:t>
                      </a:r>
                    </a:p>
                  </a:txBody>
                  <a:tcPr marL="8150" marR="8150" marT="81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Всего</a:t>
                      </a:r>
                    </a:p>
                  </a:txBody>
                  <a:tcPr marL="8150" marR="8150" marT="81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Внесено</a:t>
                      </a:r>
                    </a:p>
                  </a:txBody>
                  <a:tcPr marL="8150" marR="8150" marT="81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% внесенных</a:t>
                      </a:r>
                    </a:p>
                  </a:txBody>
                  <a:tcPr marL="8150" marR="8150" marT="81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Планируемые</a:t>
                      </a:r>
                    </a:p>
                  </a:txBody>
                  <a:tcPr marL="8150" marR="8150" marT="81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% внесенных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+ планируемые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8150" marR="8150" marT="81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4174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Ломоносовский</a:t>
                      </a:r>
                    </a:p>
                  </a:txBody>
                  <a:tcPr marL="8150" marR="8150" marT="81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143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60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42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42</a:t>
                      </a:r>
                    </a:p>
                  </a:txBody>
                  <a:tcPr marL="8150" marR="8150" marT="81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4174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Приозерский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8150" marR="8150" marT="81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103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32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31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31</a:t>
                      </a:r>
                    </a:p>
                  </a:txBody>
                  <a:tcPr marL="8150" marR="8150" marT="81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4174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Всеволожский</a:t>
                      </a:r>
                    </a:p>
                  </a:txBody>
                  <a:tcPr marL="8150" marR="8150" marT="81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154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26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17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31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37</a:t>
                      </a:r>
                    </a:p>
                  </a:txBody>
                  <a:tcPr marL="8150" marR="8150" marT="81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4174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Кингисеппский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8150" marR="8150" marT="81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190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27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14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32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31</a:t>
                      </a:r>
                    </a:p>
                  </a:txBody>
                  <a:tcPr marL="8150" marR="8150" marT="81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4174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Лужский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8150" marR="8150" marT="81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348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34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</a:t>
                      </a:r>
                    </a:p>
                  </a:txBody>
                  <a:tcPr marL="8150" marR="8150" marT="81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4174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Гатчинский</a:t>
                      </a:r>
                    </a:p>
                  </a:txBody>
                  <a:tcPr marL="8150" marR="8150" marT="81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240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21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84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44</a:t>
                      </a:r>
                    </a:p>
                  </a:txBody>
                  <a:tcPr marL="8150" marR="8150" marT="81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4174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Подпорожский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8150" marR="8150" marT="81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72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</a:t>
                      </a:r>
                    </a:p>
                  </a:txBody>
                  <a:tcPr marL="8150" marR="8150" marT="81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4174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Тосненский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8150" marR="8150" marT="81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115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6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</a:t>
                      </a:r>
                    </a:p>
                  </a:txBody>
                  <a:tcPr marL="8150" marR="8150" marT="81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04174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Волосовский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8150" marR="8150" marT="81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202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8150" marR="8150" marT="81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04174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Выборгский</a:t>
                      </a:r>
                    </a:p>
                  </a:txBody>
                  <a:tcPr marL="8150" marR="8150" marT="81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181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8150" marR="8150" marT="81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04174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Киришский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8150" marR="8150" marT="81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77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8150" marR="8150" marT="81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04174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Кировский</a:t>
                      </a:r>
                    </a:p>
                  </a:txBody>
                  <a:tcPr marL="8150" marR="8150" marT="81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 marL="8150" marR="8150" marT="81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04174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Сланцевский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8150" marR="8150" marT="81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156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0,6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46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30</a:t>
                      </a:r>
                    </a:p>
                  </a:txBody>
                  <a:tcPr marL="8150" marR="8150" marT="81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04174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Бокситогорский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8150" marR="8150" marT="81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261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8150" marR="8150" marT="81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204174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Волховский</a:t>
                      </a:r>
                    </a:p>
                  </a:txBody>
                  <a:tcPr marL="8150" marR="8150" marT="81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280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8150" marR="8150" marT="81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204174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Лодейнопольский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8150" marR="8150" marT="81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123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86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70</a:t>
                      </a:r>
                    </a:p>
                  </a:txBody>
                  <a:tcPr marL="8150" marR="8150" marT="81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204174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Тихвинский</a:t>
                      </a:r>
                    </a:p>
                  </a:txBody>
                  <a:tcPr marL="8150" marR="8150" marT="81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198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8150" marR="8150" marT="81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213898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Сосновоборский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8150" marR="8150" marT="81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8150" marR="8150" marT="81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8150" marR="8150" marT="81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213898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Всего по ЛО</a:t>
                      </a:r>
                    </a:p>
                  </a:txBody>
                  <a:tcPr marL="8150" marR="8150" marT="81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2944</a:t>
                      </a:r>
                    </a:p>
                  </a:txBody>
                  <a:tcPr marL="8150" marR="8150" marT="81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214</a:t>
                      </a:r>
                    </a:p>
                  </a:txBody>
                  <a:tcPr marL="8150" marR="8150" marT="81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7,4</a:t>
                      </a:r>
                    </a:p>
                  </a:txBody>
                  <a:tcPr marL="8150" marR="8150" marT="81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288</a:t>
                      </a:r>
                    </a:p>
                  </a:txBody>
                  <a:tcPr marL="8150" marR="8150" marT="81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17</a:t>
                      </a:r>
                    </a:p>
                  </a:txBody>
                  <a:tcPr marL="8150" marR="8150" marT="81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baranovalv\Desktop\individualnoe-projectirovani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3055808" cy="2492896"/>
          </a:xfrm>
          <a:prstGeom prst="rect">
            <a:avLst/>
          </a:prstGeom>
          <a:noFill/>
        </p:spPr>
      </p:pic>
      <p:pic>
        <p:nvPicPr>
          <p:cNvPr id="9" name="Picture 2" descr="C:\Users\baranovalv\Desktop\leningradskaya__obl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881536" y="1052736"/>
            <a:ext cx="6805264" cy="4464601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164288" y="6544143"/>
            <a:ext cx="1810544" cy="365125"/>
          </a:xfr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33F40B6-988D-4425-BF7C-7F1E23694D20}" type="slidenum">
              <a:rPr lang="ru-RU" altLang="ru-RU" sz="140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pPr eaLnBrk="1" hangingPunct="1"/>
              <a:t>18</a:t>
            </a:fld>
            <a:endParaRPr lang="ru-RU" altLang="ru-RU" sz="140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0"/>
            <a:ext cx="8686800" cy="83099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14350" indent="-514350" algn="r"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Times New Roman" panose="02020603050405020304" pitchFamily="18" charset="0"/>
              </a:rPr>
              <a:t>Фактор </a:t>
            </a: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Times New Roman" panose="02020603050405020304" pitchFamily="18" charset="0"/>
              </a:rPr>
              <a:t>1.1. Наличие документов территориального планирования</a:t>
            </a:r>
            <a:endParaRPr lang="ru-RU" sz="2400" b="1" u="sng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1560" y="1821332"/>
            <a:ext cx="8160934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dirty="0" smtClean="0">
                <a:solidFill>
                  <a:schemeClr val="tx1"/>
                </a:solidFill>
              </a:rPr>
              <a:t>Управление и Филиал совместно с Правительством Ленинградской области и органами местного самоуправления проводят </a:t>
            </a:r>
            <a:r>
              <a:rPr lang="ru-RU" b="1" dirty="0" smtClean="0">
                <a:solidFill>
                  <a:schemeClr val="tx1"/>
                </a:solidFill>
              </a:rPr>
              <a:t>мероприятия, направленные на достижения показателей, </a:t>
            </a:r>
            <a:r>
              <a:rPr lang="ru-RU" dirty="0" smtClean="0">
                <a:solidFill>
                  <a:schemeClr val="tx1"/>
                </a:solidFill>
              </a:rPr>
              <a:t>установленных дорожной картой </a:t>
            </a:r>
            <a:r>
              <a:rPr lang="ru-RU" b="1" dirty="0" smtClean="0">
                <a:solidFill>
                  <a:schemeClr val="tx1"/>
                </a:solidFill>
              </a:rPr>
              <a:t>«Постановка на кадастровый учет земельных участков и объектов недвижимого имущества»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55776" y="3136905"/>
            <a:ext cx="6244940" cy="2031325"/>
          </a:xfrm>
          <a:prstGeom prst="rect">
            <a:avLst/>
          </a:prstGeom>
          <a:solidFill>
            <a:srgbClr val="70B22C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dirty="0" smtClean="0">
                <a:solidFill>
                  <a:schemeClr val="tx1"/>
                </a:solidFill>
              </a:rPr>
              <a:t>Следующим шагом после внесения границ населенных пунктов должно быть </a:t>
            </a:r>
            <a:r>
              <a:rPr lang="ru-RU" b="1" dirty="0" smtClean="0">
                <a:solidFill>
                  <a:schemeClr val="tx1"/>
                </a:solidFill>
              </a:rPr>
              <a:t>внесение сведений о территориальных зонах</a:t>
            </a:r>
            <a:r>
              <a:rPr lang="ru-RU" dirty="0" smtClean="0">
                <a:solidFill>
                  <a:schemeClr val="tx1"/>
                </a:solidFill>
              </a:rPr>
              <a:t>, что позволит </a:t>
            </a:r>
            <a:r>
              <a:rPr lang="ru-RU" b="1" dirty="0" smtClean="0">
                <a:solidFill>
                  <a:schemeClr val="tx1"/>
                </a:solidFill>
              </a:rPr>
              <a:t>улучшить инвестиционную привлекательность</a:t>
            </a:r>
            <a:r>
              <a:rPr lang="ru-RU" dirty="0" smtClean="0">
                <a:solidFill>
                  <a:schemeClr val="tx1"/>
                </a:solidFill>
              </a:rPr>
              <a:t> региона и </a:t>
            </a:r>
            <a:r>
              <a:rPr lang="ru-RU" b="1" dirty="0" smtClean="0">
                <a:solidFill>
                  <a:schemeClr val="tx1"/>
                </a:solidFill>
              </a:rPr>
              <a:t>упростить процедуру</a:t>
            </a:r>
            <a:r>
              <a:rPr lang="ru-RU" dirty="0" smtClean="0">
                <a:solidFill>
                  <a:schemeClr val="tx1"/>
                </a:solidFill>
              </a:rPr>
              <a:t> постановки на кадастровый учет земельного участка для граждан и организаций (</a:t>
            </a:r>
            <a:r>
              <a:rPr lang="ru-RU" b="1" dirty="0" smtClean="0">
                <a:solidFill>
                  <a:schemeClr val="tx1"/>
                </a:solidFill>
              </a:rPr>
              <a:t>сократит сроки и количество процедур</a:t>
            </a:r>
            <a:r>
              <a:rPr lang="ru-RU" dirty="0" smtClean="0">
                <a:solidFill>
                  <a:schemeClr val="tx1"/>
                </a:solidFill>
              </a:rPr>
              <a:t>)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1560" y="802984"/>
            <a:ext cx="5941640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u="sng" dirty="0" smtClean="0">
                <a:solidFill>
                  <a:schemeClr val="tx1"/>
                </a:solidFill>
              </a:rPr>
              <a:t>В Ленинградской области утверждены:</a:t>
            </a:r>
          </a:p>
          <a:p>
            <a:pPr marL="285750" indent="-285750">
              <a:buFontTx/>
              <a:buChar char="-"/>
              <a:defRPr/>
            </a:pPr>
            <a:r>
              <a:rPr lang="ru-RU" dirty="0" smtClean="0">
                <a:solidFill>
                  <a:schemeClr val="tx1"/>
                </a:solidFill>
              </a:rPr>
              <a:t>ПЗЗ в отношении </a:t>
            </a:r>
            <a:r>
              <a:rPr lang="ru-RU" b="1" dirty="0" smtClean="0">
                <a:solidFill>
                  <a:schemeClr val="tx1"/>
                </a:solidFill>
              </a:rPr>
              <a:t>99 % поселений</a:t>
            </a:r>
            <a:r>
              <a:rPr lang="ru-RU" dirty="0" smtClean="0">
                <a:solidFill>
                  <a:schemeClr val="tx1"/>
                </a:solidFill>
              </a:rPr>
              <a:t>,</a:t>
            </a:r>
          </a:p>
          <a:p>
            <a:pPr marL="285750" indent="-285750">
              <a:buFontTx/>
              <a:buChar char="-"/>
              <a:defRPr/>
            </a:pPr>
            <a:r>
              <a:rPr lang="ru-RU" dirty="0" smtClean="0">
                <a:solidFill>
                  <a:schemeClr val="tx1"/>
                </a:solidFill>
              </a:rPr>
              <a:t>Генеральный планы – в отношении </a:t>
            </a:r>
            <a:r>
              <a:rPr lang="ru-RU" b="1" dirty="0" smtClean="0">
                <a:solidFill>
                  <a:schemeClr val="tx1"/>
                </a:solidFill>
              </a:rPr>
              <a:t>78 % поселений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2811" y="5380912"/>
            <a:ext cx="8187905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</a:rPr>
              <a:t>Предложение: </a:t>
            </a:r>
            <a:r>
              <a:rPr lang="ru-RU" dirty="0" smtClean="0">
                <a:solidFill>
                  <a:schemeClr val="tx1"/>
                </a:solidFill>
              </a:rPr>
              <a:t>включить в целевую модель «Постановка на кадастровый учет земельных участков и объектов недвижимого имущества» фактор </a:t>
            </a:r>
            <a:r>
              <a:rPr lang="ru-RU" b="1" dirty="0" smtClean="0">
                <a:solidFill>
                  <a:schemeClr val="tx1"/>
                </a:solidFill>
              </a:rPr>
              <a:t>«Внесение в ЕГРН сведений о границах территориальных зон»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308304" y="6520094"/>
            <a:ext cx="1666528" cy="365125"/>
          </a:xfrm>
        </p:spPr>
        <p:txBody>
          <a:bodyPr/>
          <a:lstStyle/>
          <a:p>
            <a:fld id="{9FD1D8B6-6A22-4F5C-8AD2-F688186D27C2}" type="slidenum">
              <a:rPr lang="uk-UA" altLang="ru-RU" sz="1400" smtClean="0">
                <a:solidFill>
                  <a:schemeClr val="bg1"/>
                </a:solidFill>
                <a:cs typeface="Calibri" panose="020F0502020204030204" pitchFamily="34" charset="0"/>
              </a:rPr>
              <a:pPr/>
              <a:t>19</a:t>
            </a:fld>
            <a:endParaRPr lang="uk-UA" altLang="ru-RU" sz="1400" dirty="0">
              <a:solidFill>
                <a:schemeClr val="bg1"/>
              </a:solidFill>
              <a:cs typeface="Calibri" panose="020F0502020204030204" pitchFamily="34" charset="0"/>
            </a:endParaRPr>
          </a:p>
        </p:txBody>
      </p:sp>
      <p:pic>
        <p:nvPicPr>
          <p:cNvPr id="5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30214"/>
            <a:ext cx="4525963" cy="4525963"/>
          </a:xfrm>
          <a:prstGeom prst="rect">
            <a:avLst/>
          </a:prstGeom>
        </p:spPr>
      </p:pic>
      <p:pic>
        <p:nvPicPr>
          <p:cNvPr id="6" name="Объект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315719" y="3140968"/>
            <a:ext cx="5828281" cy="1066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22006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6902450" y="7240339"/>
            <a:ext cx="2133600" cy="365125"/>
          </a:xfrm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1A98F67-D0AF-47E1-AB50-716E873E4065}" type="slidenum">
              <a:rPr lang="uk-UA" altLang="ru-RU" sz="140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pPr eaLnBrk="1" hangingPunct="1"/>
              <a:t>2</a:t>
            </a:fld>
            <a:endParaRPr lang="uk-UA" altLang="ru-RU" sz="140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55576" y="116632"/>
            <a:ext cx="8243887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514350" indent="-514350" algn="r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Times New Roman" panose="02020603050405020304" pitchFamily="18" charset="0"/>
              </a:rPr>
              <a:t>Исполнение целевой модели</a:t>
            </a:r>
          </a:p>
          <a:p>
            <a:pPr marL="514350" indent="-514350" algn="r" fontAlgn="auto">
              <a:spcAft>
                <a:spcPts val="0"/>
              </a:spcAft>
              <a:defRPr/>
            </a:pPr>
            <a:endParaRPr lang="ru-RU" sz="2400" b="1" u="sng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2" name="Группа 10"/>
          <p:cNvGrpSpPr>
            <a:grpSpLocks/>
          </p:cNvGrpSpPr>
          <p:nvPr/>
        </p:nvGrpSpPr>
        <p:grpSpPr bwMode="auto">
          <a:xfrm>
            <a:off x="1" y="0"/>
            <a:ext cx="1763688" cy="1556792"/>
            <a:chOff x="0" y="1340768"/>
            <a:chExt cx="3024336" cy="2592289"/>
          </a:xfrm>
        </p:grpSpPr>
        <p:pic>
          <p:nvPicPr>
            <p:cNvPr id="68" name="Рисунок 1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77" t="17227" r="45958" b="9445"/>
            <a:stretch>
              <a:fillRect/>
            </a:stretch>
          </p:blipFill>
          <p:spPr bwMode="auto">
            <a:xfrm>
              <a:off x="0" y="1340768"/>
              <a:ext cx="3024336" cy="259228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9" name="Блок-схема: узел 68"/>
            <p:cNvSpPr/>
            <p:nvPr/>
          </p:nvSpPr>
          <p:spPr>
            <a:xfrm>
              <a:off x="2051788" y="1628377"/>
              <a:ext cx="287250" cy="217135"/>
            </a:xfrm>
            <a:prstGeom prst="flowChartConnector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1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1547813" y="6524625"/>
            <a:ext cx="6048375" cy="33337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Управление Росреестра по Ленинградской области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475656" y="1988840"/>
            <a:ext cx="58831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defRPr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Срок подготовки межевого и технического планов,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defRPr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акта обследования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755576" y="1556792"/>
            <a:ext cx="806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defRPr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Исполненные факторы: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1" descr="C:\Users\baranovalv\Desktop\w128h1281339870384Success12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132856"/>
            <a:ext cx="393576" cy="393576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1475656" y="2852936"/>
            <a:ext cx="6716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defRPr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Учет в ЕГРН земельных участков с установленными границами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1475656" y="3429000"/>
            <a:ext cx="6649577" cy="7017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defRPr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Обеспечение межведомственного взаимодействия посредством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defRPr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СМЭВ при осуществлении ГКУ и (или) ГРП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450463" y="4311445"/>
            <a:ext cx="6693627" cy="7017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defRPr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Уровень предоставления услуги по постановке на кадастровый 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defRPr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учет через МФЦ</a:t>
            </a:r>
          </a:p>
        </p:txBody>
      </p:sp>
      <p:pic>
        <p:nvPicPr>
          <p:cNvPr id="23" name="Picture 1" descr="C:\Users\baranovalv\Desktop\w128h1281339870384Success12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852936"/>
            <a:ext cx="393576" cy="393576"/>
          </a:xfrm>
          <a:prstGeom prst="rect">
            <a:avLst/>
          </a:prstGeom>
          <a:noFill/>
        </p:spPr>
      </p:pic>
      <p:pic>
        <p:nvPicPr>
          <p:cNvPr id="24" name="Picture 1" descr="C:\Users\baranovalv\Desktop\w128h1281339870384Success12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645024"/>
            <a:ext cx="393576" cy="393576"/>
          </a:xfrm>
          <a:prstGeom prst="rect">
            <a:avLst/>
          </a:prstGeom>
          <a:noFill/>
        </p:spPr>
      </p:pic>
      <p:pic>
        <p:nvPicPr>
          <p:cNvPr id="25" name="Picture 1" descr="C:\Users\baranovalv\Desktop\w128h1281339870384Success12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509120"/>
            <a:ext cx="393576" cy="39357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676456" y="6597352"/>
            <a:ext cx="3595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endParaRPr lang="ru-RU" sz="14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6902450" y="7240339"/>
            <a:ext cx="2133600" cy="365125"/>
          </a:xfrm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1A98F67-D0AF-47E1-AB50-716E873E4065}" type="slidenum">
              <a:rPr lang="uk-UA" altLang="ru-RU" sz="140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pPr eaLnBrk="1" hangingPunct="1"/>
              <a:t>3</a:t>
            </a:fld>
            <a:endParaRPr lang="uk-UA" altLang="ru-RU" sz="140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55576" y="116632"/>
            <a:ext cx="8243887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514350" indent="-514350" algn="r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Times New Roman" panose="02020603050405020304" pitchFamily="18" charset="0"/>
              </a:rPr>
              <a:t>Исполнение целевой модели</a:t>
            </a:r>
          </a:p>
          <a:p>
            <a:pPr marL="514350" indent="-514350" algn="r" fontAlgn="auto">
              <a:spcAft>
                <a:spcPts val="0"/>
              </a:spcAft>
              <a:defRPr/>
            </a:pPr>
            <a:endParaRPr lang="ru-RU" sz="2400" b="1" u="sng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2" name="Группа 10"/>
          <p:cNvGrpSpPr>
            <a:grpSpLocks/>
          </p:cNvGrpSpPr>
          <p:nvPr/>
        </p:nvGrpSpPr>
        <p:grpSpPr bwMode="auto">
          <a:xfrm>
            <a:off x="1" y="0"/>
            <a:ext cx="1763688" cy="1556792"/>
            <a:chOff x="0" y="1340768"/>
            <a:chExt cx="3024336" cy="2592289"/>
          </a:xfrm>
        </p:grpSpPr>
        <p:pic>
          <p:nvPicPr>
            <p:cNvPr id="68" name="Рисунок 1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77" t="17227" r="45958" b="9445"/>
            <a:stretch>
              <a:fillRect/>
            </a:stretch>
          </p:blipFill>
          <p:spPr bwMode="auto">
            <a:xfrm>
              <a:off x="0" y="1340768"/>
              <a:ext cx="3024336" cy="259228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9" name="Блок-схема: узел 68"/>
            <p:cNvSpPr/>
            <p:nvPr/>
          </p:nvSpPr>
          <p:spPr>
            <a:xfrm>
              <a:off x="2051788" y="1628377"/>
              <a:ext cx="287250" cy="217135"/>
            </a:xfrm>
            <a:prstGeom prst="flowChartConnector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1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1547813" y="6524625"/>
            <a:ext cx="6048375" cy="33337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Управление Росреестра по Ленинградской области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755576" y="1412776"/>
            <a:ext cx="806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defRPr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Факторы на стадии исполнения: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187624" y="1844824"/>
            <a:ext cx="698477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defRPr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Наличие документов территориального планирования и градостроительного зонирования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defRPr/>
            </a:pPr>
            <a:endParaRPr lang="ru-RU" sz="8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defRPr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Учет в ЕГРН земельных участков с установленными границами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defRPr/>
            </a:pPr>
            <a:endParaRPr lang="ru-RU" sz="8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defRPr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Внесение в ЕГРН сведений о границах административно-территориальных образований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defRPr/>
            </a:pPr>
            <a:endParaRPr lang="ru-RU" sz="8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defRPr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Срок утверждения схемы расположения земельного участка на КПТ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defRPr/>
            </a:pPr>
            <a:endParaRPr lang="ru-RU" sz="8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defRPr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Срок присвоения адреса земельному участку и объекту недвижимости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defRPr/>
            </a:pPr>
            <a:endParaRPr lang="ru-RU" sz="8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defRPr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 Профессионализм участников кадастрового учета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defRPr/>
            </a:pPr>
            <a:endParaRPr lang="ru-RU" sz="8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defRPr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 Уровень использования электронной услуги по постановке на кадастровый учет</a:t>
            </a:r>
          </a:p>
        </p:txBody>
      </p:sp>
      <p:pic>
        <p:nvPicPr>
          <p:cNvPr id="21" name="Picture 1" descr="C:\Users\baranovalv\Desktop\w128h1281339870384Success12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916832"/>
            <a:ext cx="393576" cy="393576"/>
          </a:xfrm>
          <a:prstGeom prst="rect">
            <a:avLst/>
          </a:prstGeom>
          <a:noFill/>
        </p:spPr>
      </p:pic>
      <p:pic>
        <p:nvPicPr>
          <p:cNvPr id="26" name="Picture 1" descr="C:\Users\baranovalv\Desktop\w128h1281339870384Success12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531368"/>
            <a:ext cx="393576" cy="393576"/>
          </a:xfrm>
          <a:prstGeom prst="rect">
            <a:avLst/>
          </a:prstGeom>
          <a:noFill/>
        </p:spPr>
      </p:pic>
      <p:pic>
        <p:nvPicPr>
          <p:cNvPr id="27" name="Picture 1" descr="C:\Users\baranovalv\Desktop\w128h1281339870384Success12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107432"/>
            <a:ext cx="393576" cy="393576"/>
          </a:xfrm>
          <a:prstGeom prst="rect">
            <a:avLst/>
          </a:prstGeom>
          <a:noFill/>
        </p:spPr>
      </p:pic>
      <p:pic>
        <p:nvPicPr>
          <p:cNvPr id="28" name="Picture 1" descr="C:\Users\baranovalv\Desktop\w128h1281339870384Success12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717032"/>
            <a:ext cx="393576" cy="393576"/>
          </a:xfrm>
          <a:prstGeom prst="rect">
            <a:avLst/>
          </a:prstGeom>
          <a:noFill/>
        </p:spPr>
      </p:pic>
      <p:pic>
        <p:nvPicPr>
          <p:cNvPr id="29" name="Picture 1" descr="C:\Users\baranovalv\Desktop\w128h1281339870384Success12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403576"/>
            <a:ext cx="393576" cy="393576"/>
          </a:xfrm>
          <a:prstGeom prst="rect">
            <a:avLst/>
          </a:prstGeom>
          <a:noFill/>
        </p:spPr>
      </p:pic>
      <p:pic>
        <p:nvPicPr>
          <p:cNvPr id="30" name="Picture 1" descr="C:\Users\baranovalv\Desktop\w128h1281339870384Success12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979640"/>
            <a:ext cx="393576" cy="393576"/>
          </a:xfrm>
          <a:prstGeom prst="rect">
            <a:avLst/>
          </a:prstGeom>
          <a:noFill/>
        </p:spPr>
      </p:pic>
      <p:pic>
        <p:nvPicPr>
          <p:cNvPr id="31" name="Picture 1" descr="C:\Users\baranovalv\Desktop\w128h1281339870384Success12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5483696"/>
            <a:ext cx="393576" cy="39357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748464" y="6597352"/>
            <a:ext cx="2875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endParaRPr lang="ru-RU" sz="14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baranovalv\Desktop\вода и лес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17057"/>
            <a:ext cx="6252393" cy="4653136"/>
          </a:xfrm>
          <a:prstGeom prst="rect">
            <a:avLst/>
          </a:prstGeom>
          <a:noFill/>
        </p:spPr>
      </p:pic>
      <p:grpSp>
        <p:nvGrpSpPr>
          <p:cNvPr id="3074" name="Группа 10"/>
          <p:cNvGrpSpPr>
            <a:grpSpLocks/>
          </p:cNvGrpSpPr>
          <p:nvPr/>
        </p:nvGrpSpPr>
        <p:grpSpPr bwMode="auto">
          <a:xfrm>
            <a:off x="0" y="0"/>
            <a:ext cx="2339975" cy="2160588"/>
            <a:chOff x="0" y="1340768"/>
            <a:chExt cx="3024336" cy="2592289"/>
          </a:xfrm>
        </p:grpSpPr>
        <p:pic>
          <p:nvPicPr>
            <p:cNvPr id="3081" name="Рисунок 1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77" t="17227" r="45958" b="9445"/>
            <a:stretch>
              <a:fillRect/>
            </a:stretch>
          </p:blipFill>
          <p:spPr bwMode="auto">
            <a:xfrm>
              <a:off x="0" y="1340768"/>
              <a:ext cx="3024336" cy="259228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Блок-схема: узел 12"/>
            <p:cNvSpPr/>
            <p:nvPr/>
          </p:nvSpPr>
          <p:spPr>
            <a:xfrm>
              <a:off x="2051788" y="1628377"/>
              <a:ext cx="287250" cy="217135"/>
            </a:xfrm>
            <a:prstGeom prst="flowChartConnector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8676456" y="6524625"/>
            <a:ext cx="359594" cy="333375"/>
          </a:xfrm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9318779-EDC5-4361-9887-7C2527F55795}" type="slidenum">
              <a:rPr lang="uk-UA" altLang="ru-RU" sz="140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pPr eaLnBrk="1" hangingPunct="1"/>
              <a:t>4</a:t>
            </a:fld>
            <a:endParaRPr lang="uk-UA" altLang="ru-RU" sz="140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1547813" y="6524625"/>
            <a:ext cx="6048375" cy="33337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Управление Росреестра по Ленинградской области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908174" y="0"/>
            <a:ext cx="7235825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514350" indent="-514350" algn="r"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Times New Roman" panose="02020603050405020304" pitchFamily="18" charset="0"/>
              </a:rPr>
              <a:t>Фактор 1.2. Учет в ЕГРН ЗУ с установленными</a:t>
            </a:r>
          </a:p>
          <a:p>
            <a:pPr marL="514350" indent="-514350" algn="r"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Times New Roman" panose="02020603050405020304" pitchFamily="18" charset="0"/>
              </a:rPr>
              <a:t> границами</a:t>
            </a:r>
            <a:endParaRPr lang="ru-RU" sz="2400" b="1" u="sng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4218094321"/>
              </p:ext>
            </p:extLst>
          </p:nvPr>
        </p:nvGraphicFramePr>
        <p:xfrm>
          <a:off x="5580112" y="-243408"/>
          <a:ext cx="6306517" cy="5616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900113" y="0"/>
            <a:ext cx="8243887" cy="8302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14350" indent="-514350" algn="r"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Times New Roman" panose="02020603050405020304" pitchFamily="18" charset="0"/>
              </a:rPr>
              <a:t>Фактор 1.2. Учет в ЕГРН земельных участков с установленными границами</a:t>
            </a:r>
            <a:endParaRPr lang="ru-RU" sz="2400" b="1" u="sng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6" name="Группа 10"/>
          <p:cNvGrpSpPr>
            <a:grpSpLocks/>
          </p:cNvGrpSpPr>
          <p:nvPr/>
        </p:nvGrpSpPr>
        <p:grpSpPr bwMode="auto">
          <a:xfrm>
            <a:off x="1" y="0"/>
            <a:ext cx="1763688" cy="1556792"/>
            <a:chOff x="0" y="1340768"/>
            <a:chExt cx="3024336" cy="2592289"/>
          </a:xfrm>
        </p:grpSpPr>
        <p:pic>
          <p:nvPicPr>
            <p:cNvPr id="68" name="Рисунок 1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77" t="17227" r="45958" b="9445"/>
            <a:stretch>
              <a:fillRect/>
            </a:stretch>
          </p:blipFill>
          <p:spPr bwMode="auto">
            <a:xfrm>
              <a:off x="0" y="1340768"/>
              <a:ext cx="3024336" cy="259228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9" name="Блок-схема: узел 68"/>
            <p:cNvSpPr/>
            <p:nvPr/>
          </p:nvSpPr>
          <p:spPr>
            <a:xfrm>
              <a:off x="2051788" y="1628377"/>
              <a:ext cx="287250" cy="217135"/>
            </a:xfrm>
            <a:prstGeom prst="flowChartConnector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aphicFrame>
        <p:nvGraphicFramePr>
          <p:cNvPr id="71" name="Таблица 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3971880"/>
              </p:ext>
            </p:extLst>
          </p:nvPr>
        </p:nvGraphicFramePr>
        <p:xfrm>
          <a:off x="53529" y="1467569"/>
          <a:ext cx="4176464" cy="5057775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16561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6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Лесничество</a:t>
                      </a:r>
                      <a:endParaRPr lang="ru-RU" sz="1600" b="1" i="0" u="none" strike="noStrike" dirty="0"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Наличие</a:t>
                      </a:r>
                      <a:r>
                        <a:rPr lang="ru-RU" sz="1600" b="1" u="none" strike="noStrike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границ</a:t>
                      </a:r>
                      <a:endParaRPr lang="ru-RU" sz="1600" b="1" i="0" u="none" strike="noStrike" dirty="0"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indent="0" algn="l" fontAlgn="b"/>
                      <a:r>
                        <a:rPr lang="ru-RU" sz="1600" b="0" u="none" strike="noStrike" dirty="0" smtClean="0"/>
                        <a:t>Ломоносовское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36000" algn="l" fontAlgn="b"/>
                      <a:r>
                        <a:rPr lang="ru-RU" sz="1600" b="0" u="none" strike="noStrike" dirty="0" smtClean="0"/>
                        <a:t>Границы внесены </a:t>
                      </a:r>
                      <a:endParaRPr lang="ru-RU" sz="1600" b="0" i="0" u="none" strike="noStrike" dirty="0">
                        <a:solidFill>
                          <a:srgbClr val="70B22C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u="none" strike="noStrike" dirty="0" err="1" smtClean="0"/>
                        <a:t>Любанское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360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u="none" strike="noStrike" dirty="0" smtClean="0"/>
                        <a:t>Границы внесены</a:t>
                      </a:r>
                      <a:endParaRPr lang="ru-RU" sz="1600" b="0" i="0" u="none" strike="noStrike" dirty="0" smtClean="0">
                        <a:solidFill>
                          <a:srgbClr val="70B22C"/>
                        </a:solidFill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u="none" strike="noStrike" kern="1200" dirty="0" smtClean="0"/>
                        <a:t>Приозерское</a:t>
                      </a:r>
                      <a:endParaRPr lang="ru-RU" sz="1600" b="0" i="0" u="none" strike="noStrike" kern="1200" dirty="0" smtClean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360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Ведутся работы по уточнению границ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7524140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u="none" strike="noStrike" kern="1200" dirty="0" err="1" smtClean="0"/>
                        <a:t>Киришское</a:t>
                      </a:r>
                      <a:r>
                        <a:rPr lang="ru-RU" sz="1600" b="0" u="none" strike="noStrike" kern="1200" dirty="0" smtClean="0"/>
                        <a:t> </a:t>
                      </a:r>
                      <a:endParaRPr lang="ru-RU" sz="1600" b="0" i="0" u="none" strike="noStrike" kern="1200" dirty="0" smtClean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indent="36000"/>
                      <a:r>
                        <a:rPr lang="ru-RU" sz="1600" b="0" dirty="0" smtClean="0"/>
                        <a:t>В </a:t>
                      </a:r>
                      <a:r>
                        <a:rPr lang="ru-RU" sz="1600" b="0" dirty="0" err="1" smtClean="0"/>
                        <a:t>Рослесинфорге</a:t>
                      </a:r>
                      <a:r>
                        <a:rPr lang="ru-RU" sz="1600" b="0" dirty="0" smtClean="0"/>
                        <a:t> имеются</a:t>
                      </a:r>
                      <a:r>
                        <a:rPr lang="ru-RU" sz="1600" b="0" baseline="0" dirty="0" smtClean="0"/>
                        <a:t> сведения о границах </a:t>
                      </a:r>
                      <a:endParaRPr lang="ru-RU" sz="1600" b="0" dirty="0"/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u="none" strike="noStrike" kern="1200" dirty="0" err="1" smtClean="0"/>
                        <a:t>Подпорожское</a:t>
                      </a:r>
                      <a:r>
                        <a:rPr lang="ru-RU" sz="1600" b="0" u="none" strike="noStrike" kern="1200" dirty="0" smtClean="0"/>
                        <a:t> </a:t>
                      </a:r>
                      <a:endParaRPr lang="ru-RU" sz="1600" b="0" i="0" u="none" strike="noStrike" kern="1200" dirty="0" smtClean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b="1" dirty="0"/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u="none" strike="noStrike" kern="1200" dirty="0" err="1" smtClean="0"/>
                        <a:t>Волховское</a:t>
                      </a:r>
                      <a:r>
                        <a:rPr lang="ru-RU" sz="1600" b="0" u="none" strike="noStrike" kern="1200" dirty="0" smtClean="0"/>
                        <a:t> </a:t>
                      </a:r>
                      <a:endParaRPr lang="ru-RU" sz="1600" b="0" i="0" u="none" strike="noStrike" kern="1200" dirty="0" smtClean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b="1" dirty="0"/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u="none" strike="noStrike" kern="1200" dirty="0" err="1" smtClean="0"/>
                        <a:t>Бокситогорское</a:t>
                      </a:r>
                      <a:r>
                        <a:rPr lang="ru-RU" sz="1600" b="0" u="none" strike="noStrike" kern="1200" dirty="0" smtClean="0"/>
                        <a:t>  </a:t>
                      </a:r>
                      <a:endParaRPr lang="ru-RU" sz="1600" b="0" i="0" u="none" strike="noStrike" kern="1200" dirty="0" smtClean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indent="0" algn="l" fontAlgn="b"/>
                      <a:r>
                        <a:rPr lang="ru-RU" sz="1600" b="0" u="none" strike="noStrike" kern="1200" dirty="0" smtClean="0"/>
                        <a:t>Северо-Западное</a:t>
                      </a:r>
                      <a:endParaRPr lang="ru-RU" sz="1600" b="0" i="0" u="none" strike="noStrike" kern="1200" dirty="0" smtClean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11">
                  <a:txBody>
                    <a:bodyPr/>
                    <a:lstStyle/>
                    <a:p>
                      <a:pPr indent="36000" algn="l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Внесение сведений о границах затруднительно в связи с отсутствием в Рослесхозе</a:t>
                      </a:r>
                      <a:r>
                        <a:rPr lang="ru-RU" sz="16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сведений о границах сельских лесов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indent="0" algn="l" fontAlgn="b"/>
                      <a:r>
                        <a:rPr lang="ru-RU" sz="1600" b="0" u="none" strike="noStrike" kern="1200" dirty="0" smtClean="0"/>
                        <a:t>Учебно-опытное</a:t>
                      </a:r>
                      <a:endParaRPr lang="ru-RU" sz="1600" b="0" i="0" u="none" strike="noStrike" kern="1200" dirty="0" smtClean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indent="0" algn="l" fontAlgn="b"/>
                      <a:r>
                        <a:rPr lang="ru-RU" sz="1600" b="0" u="none" strike="noStrike" kern="1200" dirty="0" smtClean="0"/>
                        <a:t>Кировское </a:t>
                      </a:r>
                      <a:endParaRPr lang="ru-RU" sz="1600" b="0" i="0" u="none" strike="noStrike" kern="1200" dirty="0" smtClean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indent="0" algn="l" fontAlgn="b"/>
                      <a:r>
                        <a:rPr lang="ru-RU" sz="1600" b="0" u="none" strike="noStrike" kern="1200" dirty="0" err="1" smtClean="0"/>
                        <a:t>Кингисеппское</a:t>
                      </a:r>
                      <a:endParaRPr lang="ru-RU" sz="16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indent="0" algn="l" fontAlgn="b"/>
                      <a:r>
                        <a:rPr lang="ru-RU" sz="1600" b="0" u="none" strike="noStrike" kern="1200" dirty="0" err="1" smtClean="0"/>
                        <a:t>Лужское</a:t>
                      </a:r>
                      <a:endParaRPr lang="ru-RU" sz="16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indent="0" algn="l" fontAlgn="b"/>
                      <a:r>
                        <a:rPr lang="ru-RU" sz="1600" b="0" u="none" strike="noStrike" kern="1200" dirty="0" smtClean="0"/>
                        <a:t>Рощинское</a:t>
                      </a:r>
                      <a:endParaRPr lang="ru-RU" sz="16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indent="0" algn="l" fontAlgn="b"/>
                      <a:r>
                        <a:rPr lang="ru-RU" sz="1600" b="0" u="none" strike="noStrike" kern="1200" dirty="0" err="1" smtClean="0"/>
                        <a:t>Лодейнопольское</a:t>
                      </a:r>
                      <a:r>
                        <a:rPr lang="ru-RU" sz="1600" b="0" u="none" strike="noStrike" kern="1200" dirty="0" smtClean="0"/>
                        <a:t>  </a:t>
                      </a:r>
                      <a:endParaRPr lang="ru-RU" sz="1600" b="0" i="0" u="none" strike="noStrike" kern="1200" dirty="0" smtClean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u="none" strike="noStrike" kern="1200" dirty="0" smtClean="0"/>
                        <a:t>Гатчинское</a:t>
                      </a:r>
                      <a:endParaRPr lang="ru-RU" sz="1600" b="0" i="0" u="none" strike="noStrike" kern="1200" dirty="0" smtClean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indent="0" algn="l" fontAlgn="b"/>
                      <a:r>
                        <a:rPr lang="ru-RU" sz="1600" b="0" u="none" strike="noStrike" kern="1200" dirty="0" err="1" smtClean="0"/>
                        <a:t>Волосовское</a:t>
                      </a:r>
                      <a:r>
                        <a:rPr lang="ru-RU" sz="1600" b="0" u="none" strike="noStrike" kern="1200" dirty="0" smtClean="0"/>
                        <a:t>  </a:t>
                      </a:r>
                      <a:endParaRPr lang="ru-RU" sz="1600" b="0" i="0" u="none" strike="noStrike" kern="1200" dirty="0" smtClean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u="none" strike="noStrike" kern="1200" dirty="0" smtClean="0"/>
                        <a:t>Тихвинское</a:t>
                      </a:r>
                      <a:endParaRPr lang="ru-RU" sz="1600" b="0" i="0" u="none" strike="noStrike" kern="1200" dirty="0" smtClean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indent="0" algn="l" fontAlgn="t"/>
                      <a:r>
                        <a:rPr lang="ru-RU" sz="1600" b="0" u="none" strike="noStrike" kern="1200" dirty="0" err="1" smtClean="0"/>
                        <a:t>Сланцевское</a:t>
                      </a:r>
                      <a:r>
                        <a:rPr lang="ru-RU" sz="1600" b="0" u="none" strike="noStrike" kern="1200" dirty="0" smtClean="0"/>
                        <a:t>  </a:t>
                      </a:r>
                      <a:endParaRPr lang="ru-RU" sz="1600" b="0" i="0" u="none" strike="noStrike" kern="1200" dirty="0" smtClean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</a:tbl>
          </a:graphicData>
        </a:graphic>
      </p:graphicFrame>
      <p:sp>
        <p:nvSpPr>
          <p:cNvPr id="70" name="Прямоугольник 69"/>
          <p:cNvSpPr/>
          <p:nvPr/>
        </p:nvSpPr>
        <p:spPr>
          <a:xfrm>
            <a:off x="1897915" y="752804"/>
            <a:ext cx="7145481" cy="646331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3556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+mn-lt"/>
                <a:cs typeface="+mn-cs"/>
              </a:rPr>
              <a:t>57 %  площади (4 756 тыс. га) Ленинградской области занимают земли лесного фонда</a:t>
            </a:r>
            <a:endParaRPr lang="ru-RU" b="1" dirty="0">
              <a:solidFill>
                <a:schemeClr val="tx1"/>
              </a:solidFill>
              <a:latin typeface="+mn-lt"/>
              <a:cs typeface="+mn-cs"/>
            </a:endParaRPr>
          </a:p>
        </p:txBody>
      </p:sp>
      <p:pic>
        <p:nvPicPr>
          <p:cNvPr id="15361" name="Picture 1" descr="C:\Users\baranovalv\Desktop\w128h1281339870384Success12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02360" y="1667272"/>
            <a:ext cx="393576" cy="393576"/>
          </a:xfrm>
          <a:prstGeom prst="rect">
            <a:avLst/>
          </a:prstGeom>
          <a:noFill/>
        </p:spPr>
      </p:pic>
      <p:pic>
        <p:nvPicPr>
          <p:cNvPr id="72" name="Picture 1" descr="C:\Users\baranovalv\Desktop\w128h1281339870384Success12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02360" y="1955304"/>
            <a:ext cx="393576" cy="393576"/>
          </a:xfrm>
          <a:prstGeom prst="rect">
            <a:avLst/>
          </a:prstGeom>
          <a:noFill/>
        </p:spPr>
      </p:pic>
      <p:sp>
        <p:nvSpPr>
          <p:cNvPr id="29" name="Прямоугольник 28"/>
          <p:cNvSpPr/>
          <p:nvPr/>
        </p:nvSpPr>
        <p:spPr>
          <a:xfrm>
            <a:off x="4290866" y="1480251"/>
            <a:ext cx="4752530" cy="4247317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355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На территории Ленинградской области расположено </a:t>
            </a:r>
            <a:r>
              <a:rPr lang="ru-RU" b="1" dirty="0" smtClean="0">
                <a:solidFill>
                  <a:schemeClr val="tx1"/>
                </a:solidFill>
              </a:rPr>
              <a:t>18 лесничеств</a:t>
            </a:r>
            <a:r>
              <a:rPr lang="ru-RU" dirty="0" smtClean="0">
                <a:solidFill>
                  <a:schemeClr val="tx1"/>
                </a:solidFill>
              </a:rPr>
              <a:t>, внесенных в качестве самостоятельных ранее учтенных земельных (лесных) участков.</a:t>
            </a:r>
          </a:p>
          <a:p>
            <a:pPr indent="355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Сведения о границах </a:t>
            </a:r>
            <a:r>
              <a:rPr lang="ru-RU" dirty="0">
                <a:solidFill>
                  <a:schemeClr val="tx1"/>
                </a:solidFill>
              </a:rPr>
              <a:t>имеются</a:t>
            </a:r>
            <a:r>
              <a:rPr lang="ru-RU" dirty="0" smtClean="0">
                <a:solidFill>
                  <a:schemeClr val="tx1"/>
                </a:solidFill>
              </a:rPr>
              <a:t> в </a:t>
            </a:r>
            <a:r>
              <a:rPr lang="ru-RU" dirty="0">
                <a:solidFill>
                  <a:schemeClr val="tx1"/>
                </a:solidFill>
              </a:rPr>
              <a:t>отношении </a:t>
            </a:r>
            <a:r>
              <a:rPr lang="ru-RU" b="1" dirty="0">
                <a:solidFill>
                  <a:schemeClr val="tx1"/>
                </a:solidFill>
              </a:rPr>
              <a:t>2 лесных участков </a:t>
            </a:r>
            <a:r>
              <a:rPr lang="ru-RU" dirty="0" smtClean="0">
                <a:solidFill>
                  <a:schemeClr val="tx1"/>
                </a:solidFill>
              </a:rPr>
              <a:t>общей площадью </a:t>
            </a:r>
            <a:r>
              <a:rPr lang="ru-RU" b="1" dirty="0" smtClean="0">
                <a:solidFill>
                  <a:schemeClr val="tx1"/>
                </a:solidFill>
              </a:rPr>
              <a:t>370 тыс. га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(8 % земель лесного фонда).</a:t>
            </a:r>
          </a:p>
          <a:p>
            <a:pPr indent="355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В отношении остальных </a:t>
            </a:r>
            <a:r>
              <a:rPr lang="ru-RU" b="1" dirty="0" smtClean="0">
                <a:solidFill>
                  <a:schemeClr val="tx1"/>
                </a:solidFill>
              </a:rPr>
              <a:t>16 лесных участков</a:t>
            </a:r>
            <a:r>
              <a:rPr lang="ru-RU" dirty="0" smtClean="0">
                <a:solidFill>
                  <a:schemeClr val="tx1"/>
                </a:solidFill>
              </a:rPr>
              <a:t> сведения о границах всего участка отсутствуют, но имеются сведения о границах </a:t>
            </a:r>
            <a:r>
              <a:rPr lang="ru-RU" b="1" dirty="0" smtClean="0">
                <a:solidFill>
                  <a:schemeClr val="tx1"/>
                </a:solidFill>
              </a:rPr>
              <a:t>частей лесных участков </a:t>
            </a:r>
            <a:r>
              <a:rPr lang="ru-RU" dirty="0" smtClean="0">
                <a:solidFill>
                  <a:schemeClr val="tx1"/>
                </a:solidFill>
              </a:rPr>
              <a:t>общей площадью более </a:t>
            </a:r>
            <a:r>
              <a:rPr lang="ru-RU" b="1" dirty="0" smtClean="0">
                <a:solidFill>
                  <a:schemeClr val="tx1"/>
                </a:solidFill>
              </a:rPr>
              <a:t>2 706 тыс. га (57 % земель лесного фонда). 32% от общей площади земель Ленинградской области</a:t>
            </a:r>
          </a:p>
        </p:txBody>
      </p:sp>
      <p:sp>
        <p:nvSpPr>
          <p:cNvPr id="1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1547813" y="6524625"/>
            <a:ext cx="6048375" cy="33337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Управление Росреестра по Ленинградской области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290866" y="5631508"/>
            <a:ext cx="4644008" cy="102155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50000"/>
              </a:schemeClr>
            </a:solidFill>
            <a:prstDash val="solid"/>
          </a:ln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indent="3556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u="sng" dirty="0" smtClean="0">
                <a:latin typeface="+mn-lt"/>
                <a:cs typeface="+mn-cs"/>
              </a:rPr>
              <a:t>Предложение:</a:t>
            </a:r>
            <a:r>
              <a:rPr lang="ru-RU" sz="1800" b="1" dirty="0" smtClean="0">
                <a:latin typeface="+mn-lt"/>
                <a:cs typeface="+mn-cs"/>
              </a:rPr>
              <a:t> </a:t>
            </a:r>
            <a:r>
              <a:rPr lang="ru-RU" sz="1800" dirty="0" smtClean="0">
                <a:latin typeface="+mn-lt"/>
                <a:cs typeface="+mn-cs"/>
              </a:rPr>
              <a:t>учитывать в методике </a:t>
            </a:r>
            <a:r>
              <a:rPr lang="ru-RU" sz="1800" dirty="0">
                <a:latin typeface="+mn-lt"/>
                <a:cs typeface="+mn-cs"/>
              </a:rPr>
              <a:t>расчета </a:t>
            </a:r>
            <a:r>
              <a:rPr lang="ru-RU" sz="1800" dirty="0" smtClean="0">
                <a:latin typeface="+mn-lt"/>
                <a:cs typeface="+mn-cs"/>
              </a:rPr>
              <a:t>показателя региональные особенности</a:t>
            </a:r>
            <a:endParaRPr lang="ru-RU" sz="1600" i="1" dirty="0">
              <a:latin typeface="+mn-lt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766211" y="6581978"/>
            <a:ext cx="2229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  <a:endParaRPr lang="ru-RU" sz="14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7504" y="4910958"/>
            <a:ext cx="8136903" cy="857930"/>
          </a:xfrm>
        </p:spPr>
        <p:txBody>
          <a:bodyPr>
            <a:normAutofit fontScale="90000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i="1" cap="none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i="1" cap="none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i="1" cap="none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было бы</a:t>
            </a:r>
            <a:r>
              <a:rPr lang="ru-RU" sz="1200" i="1" dirty="0" smtClean="0"/>
              <a:t>, </a:t>
            </a:r>
            <a:r>
              <a:rPr lang="ru-RU" sz="1200" i="1" cap="none" dirty="0"/>
              <a:t>е</a:t>
            </a:r>
            <a:r>
              <a:rPr lang="ru-RU" sz="1200" i="1" cap="none" dirty="0" smtClean="0"/>
              <a:t>сли </a:t>
            </a:r>
            <a:r>
              <a:rPr lang="en-US" sz="2400" i="1" cap="none" dirty="0" smtClean="0"/>
              <a:t>S =</a:t>
            </a:r>
            <a:br>
              <a:rPr lang="en-US" sz="2400" i="1" cap="none" dirty="0" smtClean="0"/>
            </a:br>
            <a:r>
              <a:rPr lang="en-US" sz="2400" i="1" cap="none" dirty="0" smtClean="0"/>
              <a:t>                                               </a:t>
            </a:r>
            <a:r>
              <a:rPr lang="ru-RU" sz="1200" i="1" dirty="0" smtClean="0"/>
              <a:t> </a:t>
            </a:r>
            <a:r>
              <a:rPr lang="ru-RU" sz="1200" i="1" cap="none" dirty="0" smtClean="0"/>
              <a:t/>
            </a:r>
            <a:br>
              <a:rPr lang="ru-RU" sz="1200" i="1" cap="none" dirty="0" smtClean="0"/>
            </a:br>
            <a:r>
              <a:rPr lang="ru-RU" sz="1400" i="1" cap="none" dirty="0" smtClean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ru-RU" sz="1400" i="1" cap="none" dirty="0" smtClean="0">
                <a:solidFill>
                  <a:prstClr val="black"/>
                </a:solidFill>
                <a:ea typeface="+mn-ea"/>
                <a:cs typeface="+mn-cs"/>
              </a:rPr>
            </a:br>
            <a:r>
              <a:rPr lang="ru-RU" sz="1400" i="1" cap="none" dirty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ru-RU" sz="1400" i="1" cap="none" dirty="0">
                <a:solidFill>
                  <a:prstClr val="black"/>
                </a:solidFill>
                <a:ea typeface="+mn-ea"/>
                <a:cs typeface="+mn-cs"/>
              </a:rPr>
            </a:br>
            <a:endParaRPr lang="ru-RU" sz="1400" i="1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99287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3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Управление Росреестра по Ленинградской области</a:t>
            </a:r>
          </a:p>
        </p:txBody>
      </p:sp>
      <p:sp>
        <p:nvSpPr>
          <p:cNvPr id="4099" name="Номер слайда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1A98F67-D0AF-47E1-AB50-716E873E4065}" type="slidenum">
              <a:rPr lang="uk-UA" altLang="ru-RU" sz="140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pPr eaLnBrk="1" hangingPunct="1"/>
              <a:t>6</a:t>
            </a:fld>
            <a:endParaRPr lang="uk-UA" altLang="ru-RU" sz="140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00113" y="0"/>
            <a:ext cx="8243887" cy="8302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14350" indent="-514350" algn="r"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Times New Roman" panose="02020603050405020304" pitchFamily="18" charset="0"/>
              </a:rPr>
              <a:t>Фактор 1.2. Учет в ЕГРН земельных участков с установленными границами</a:t>
            </a:r>
            <a:endParaRPr lang="ru-RU" sz="2400" b="1" u="sng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67544" y="5798038"/>
            <a:ext cx="8136904" cy="987504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50000"/>
              </a:schemeClr>
            </a:solidFill>
            <a:prstDash val="solid"/>
          </a:ln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indent="3556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Предложение:</a:t>
            </a:r>
            <a:r>
              <a:rPr lang="ru-RU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 </a:t>
            </a:r>
            <a:r>
              <a:rPr lang="ru-RU" sz="1800" b="1" dirty="0">
                <a:latin typeface="+mn-lt"/>
                <a:cs typeface="+mn-cs"/>
              </a:rPr>
              <a:t>изменить методику расчета </a:t>
            </a:r>
            <a:r>
              <a:rPr lang="ru-RU" sz="1800" b="1" dirty="0" smtClean="0">
                <a:latin typeface="+mn-lt"/>
                <a:cs typeface="+mn-cs"/>
              </a:rPr>
              <a:t>показателя с учетом региональных особенностей и возможности достижения 100 % </a:t>
            </a:r>
            <a:endParaRPr lang="ru-RU" sz="2000" b="1" dirty="0">
              <a:latin typeface="+mn-lt"/>
              <a:cs typeface="+mn-cs"/>
            </a:endParaRPr>
          </a:p>
          <a:p>
            <a:pPr indent="3556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i="1" dirty="0" smtClean="0">
                <a:latin typeface="+mn-lt"/>
                <a:cs typeface="+mn-cs"/>
              </a:rPr>
              <a:t>(письмом от </a:t>
            </a:r>
            <a:r>
              <a:rPr lang="ru-RU" sz="1600" i="1" dirty="0">
                <a:latin typeface="+mn-lt"/>
                <a:cs typeface="+mn-cs"/>
              </a:rPr>
              <a:t>17.02.2017 № </a:t>
            </a:r>
            <a:r>
              <a:rPr lang="ru-RU" sz="1600" i="1" dirty="0" smtClean="0">
                <a:latin typeface="+mn-lt"/>
                <a:cs typeface="+mn-cs"/>
              </a:rPr>
              <a:t>исх./</a:t>
            </a:r>
            <a:r>
              <a:rPr lang="ru-RU" sz="1600" i="1" dirty="0">
                <a:latin typeface="+mn-lt"/>
                <a:cs typeface="+mn-cs"/>
              </a:rPr>
              <a:t>03793)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256138" y="4149080"/>
            <a:ext cx="8496448" cy="648071"/>
            <a:chOff x="323528" y="4941168"/>
            <a:chExt cx="8496448" cy="648071"/>
          </a:xfrm>
        </p:grpSpPr>
        <p:grpSp>
          <p:nvGrpSpPr>
            <p:cNvPr id="2" name="Группа 40"/>
            <p:cNvGrpSpPr>
              <a:grpSpLocks/>
            </p:cNvGrpSpPr>
            <p:nvPr/>
          </p:nvGrpSpPr>
          <p:grpSpPr bwMode="auto">
            <a:xfrm>
              <a:off x="323528" y="5013176"/>
              <a:ext cx="5341700" cy="549427"/>
              <a:chOff x="753693" y="1628800"/>
              <a:chExt cx="5481345" cy="639017"/>
            </a:xfrm>
          </p:grpSpPr>
          <p:sp>
            <p:nvSpPr>
              <p:cNvPr id="4124" name="Прямоугольник 31"/>
              <p:cNvSpPr>
                <a:spLocks noChangeArrowheads="1"/>
              </p:cNvSpPr>
              <p:nvPr/>
            </p:nvSpPr>
            <p:spPr bwMode="auto">
              <a:xfrm>
                <a:off x="753693" y="1628800"/>
                <a:ext cx="960567" cy="5355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indent="355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ru-RU" sz="2400" b="1" i="1" dirty="0">
                    <a:solidFill>
                      <a:schemeClr val="tx2">
                        <a:lumMod val="75000"/>
                      </a:schemeClr>
                    </a:solidFill>
                    <a:latin typeface="Calibri" panose="020F0502020204030204" pitchFamily="34" charset="0"/>
                    <a:cs typeface="Times New Roman" panose="02020603050405020304" pitchFamily="18" charset="0"/>
                  </a:rPr>
                  <a:t>S</a:t>
                </a:r>
                <a:r>
                  <a:rPr lang="en-US" altLang="ru-RU" sz="2400" b="1" i="1" dirty="0">
                    <a:solidFill>
                      <a:srgbClr val="FF0000"/>
                    </a:solidFill>
                    <a:latin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ru-RU" altLang="ru-RU" sz="2400" b="1" i="1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=</a:t>
                </a:r>
              </a:p>
            </p:txBody>
          </p:sp>
          <p:sp>
            <p:nvSpPr>
              <p:cNvPr id="33" name="Прямоугольник 32"/>
              <p:cNvSpPr/>
              <p:nvPr/>
            </p:nvSpPr>
            <p:spPr>
              <a:xfrm>
                <a:off x="1846637" y="1644786"/>
                <a:ext cx="3600091" cy="288032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b="1" i="1" dirty="0">
                    <a:solidFill>
                      <a:schemeClr val="tx2">
                        <a:lumMod val="75000"/>
                      </a:schemeClr>
                    </a:solidFill>
                  </a:rPr>
                  <a:t>S </a:t>
                </a:r>
                <a:r>
                  <a:rPr lang="ru-RU" b="1" i="1" dirty="0">
                    <a:solidFill>
                      <a:schemeClr val="tx1"/>
                    </a:solidFill>
                  </a:rPr>
                  <a:t>ЗУ с </a:t>
                </a:r>
                <a:r>
                  <a:rPr lang="ru-RU" b="1" i="1" dirty="0" smtClean="0">
                    <a:solidFill>
                      <a:schemeClr val="tx1"/>
                    </a:solidFill>
                  </a:rPr>
                  <a:t>границами</a:t>
                </a:r>
                <a:endParaRPr lang="ru-RU" b="1" i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Прямоугольник 33"/>
              <p:cNvSpPr/>
              <p:nvPr/>
            </p:nvSpPr>
            <p:spPr>
              <a:xfrm>
                <a:off x="1624966" y="1979785"/>
                <a:ext cx="4610072" cy="288032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b="1" i="1" dirty="0">
                    <a:solidFill>
                      <a:schemeClr val="tx2">
                        <a:lumMod val="75000"/>
                      </a:schemeClr>
                    </a:solidFill>
                  </a:rPr>
                  <a:t>S </a:t>
                </a:r>
                <a:r>
                  <a:rPr lang="ru-RU" b="1" i="1" dirty="0">
                    <a:solidFill>
                      <a:schemeClr val="tx1"/>
                    </a:solidFill>
                  </a:rPr>
                  <a:t>субъекта – </a:t>
                </a:r>
                <a:r>
                  <a:rPr lang="en-US" b="1" i="1" dirty="0">
                    <a:solidFill>
                      <a:schemeClr val="tx2">
                        <a:lumMod val="75000"/>
                      </a:schemeClr>
                    </a:solidFill>
                  </a:rPr>
                  <a:t>S</a:t>
                </a:r>
                <a:r>
                  <a:rPr lang="en-US" b="1" i="1" dirty="0">
                    <a:solidFill>
                      <a:schemeClr val="tx1"/>
                    </a:solidFill>
                  </a:rPr>
                  <a:t> </a:t>
                </a:r>
                <a:r>
                  <a:rPr lang="ru-RU" b="1" i="1" dirty="0">
                    <a:solidFill>
                      <a:schemeClr val="tx1"/>
                    </a:solidFill>
                  </a:rPr>
                  <a:t>земель водного фонда</a:t>
                </a:r>
              </a:p>
            </p:txBody>
          </p:sp>
          <p:cxnSp>
            <p:nvCxnSpPr>
              <p:cNvPr id="36" name="Прямая соединительная линия 35"/>
              <p:cNvCxnSpPr/>
              <p:nvPr/>
            </p:nvCxnSpPr>
            <p:spPr>
              <a:xfrm>
                <a:off x="1752034" y="1955106"/>
                <a:ext cx="3816748" cy="5038"/>
              </a:xfrm>
              <a:prstGeom prst="line">
                <a:avLst/>
              </a:prstGeom>
              <a:ln w="2857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2" name="Прямоугольник 51"/>
            <p:cNvSpPr/>
            <p:nvPr/>
          </p:nvSpPr>
          <p:spPr>
            <a:xfrm>
              <a:off x="7956376" y="4941168"/>
              <a:ext cx="863600" cy="57626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19,4%</a:t>
              </a:r>
            </a:p>
          </p:txBody>
        </p:sp>
        <p:grpSp>
          <p:nvGrpSpPr>
            <p:cNvPr id="7" name="Группа 44"/>
            <p:cNvGrpSpPr>
              <a:grpSpLocks/>
            </p:cNvGrpSpPr>
            <p:nvPr/>
          </p:nvGrpSpPr>
          <p:grpSpPr bwMode="auto">
            <a:xfrm>
              <a:off x="4860032" y="5013176"/>
              <a:ext cx="3346409" cy="576063"/>
              <a:chOff x="1455934" y="2678157"/>
              <a:chExt cx="3873992" cy="668585"/>
            </a:xfrm>
          </p:grpSpPr>
          <p:grpSp>
            <p:nvGrpSpPr>
              <p:cNvPr id="8" name="Группа 41"/>
              <p:cNvGrpSpPr>
                <a:grpSpLocks/>
              </p:cNvGrpSpPr>
              <p:nvPr/>
            </p:nvGrpSpPr>
            <p:grpSpPr bwMode="auto">
              <a:xfrm>
                <a:off x="1455934" y="2678157"/>
                <a:ext cx="3873992" cy="668585"/>
                <a:chOff x="1509048" y="2678157"/>
                <a:chExt cx="3601177" cy="668585"/>
              </a:xfrm>
            </p:grpSpPr>
            <p:sp>
              <p:nvSpPr>
                <p:cNvPr id="56" name="Прямоугольник 55"/>
                <p:cNvSpPr/>
                <p:nvPr/>
              </p:nvSpPr>
              <p:spPr>
                <a:xfrm>
                  <a:off x="1509048" y="2678157"/>
                  <a:ext cx="3601177" cy="289267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b="1" i="1" dirty="0" smtClean="0">
                      <a:solidFill>
                        <a:schemeClr val="tx1"/>
                      </a:solidFill>
                    </a:rPr>
                    <a:t>1416 тыс. га</a:t>
                  </a:r>
                  <a:endParaRPr lang="ru-RU" b="1" i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7" name="Прямоугольник 56"/>
                <p:cNvSpPr/>
                <p:nvPr/>
              </p:nvSpPr>
              <p:spPr>
                <a:xfrm>
                  <a:off x="1545682" y="3059317"/>
                  <a:ext cx="3457385" cy="287425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b="1" i="1" dirty="0" smtClean="0">
                      <a:solidFill>
                        <a:schemeClr val="tx1"/>
                      </a:solidFill>
                    </a:rPr>
                    <a:t>(8 391 – 1 081) тыс. га</a:t>
                  </a:r>
                  <a:endParaRPr lang="ru-RU" b="1" i="1" dirty="0">
                    <a:solidFill>
                      <a:schemeClr val="tx1"/>
                    </a:solidFill>
                  </a:endParaRPr>
                </a:p>
              </p:txBody>
            </p:sp>
          </p:grpSp>
          <p:cxnSp>
            <p:nvCxnSpPr>
              <p:cNvPr id="55" name="Прямая соединительная линия 54"/>
              <p:cNvCxnSpPr/>
              <p:nvPr/>
            </p:nvCxnSpPr>
            <p:spPr>
              <a:xfrm flipV="1">
                <a:off x="2195793" y="2993047"/>
                <a:ext cx="2440035" cy="4515"/>
              </a:xfrm>
              <a:prstGeom prst="line">
                <a:avLst/>
              </a:prstGeom>
              <a:ln w="2857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8" name="Прямоугольник 36"/>
            <p:cNvSpPr>
              <a:spLocks noChangeArrowheads="1"/>
            </p:cNvSpPr>
            <p:nvPr/>
          </p:nvSpPr>
          <p:spPr bwMode="auto">
            <a:xfrm>
              <a:off x="4716016" y="5085184"/>
              <a:ext cx="1271362" cy="461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indent="355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400" b="1" i="1" dirty="0" smtClean="0">
                  <a:latin typeface="Calibri" panose="020F0502020204030204" pitchFamily="34" charset="0"/>
                  <a:cs typeface="Times New Roman" panose="02020603050405020304" pitchFamily="18" charset="0"/>
                </a:rPr>
                <a:t>=</a:t>
              </a:r>
              <a:endParaRPr lang="ru-RU" altLang="ru-RU" sz="2400" b="1" i="1" dirty="0">
                <a:latin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59" name="Прямоугольник 36"/>
            <p:cNvSpPr>
              <a:spLocks noChangeArrowheads="1"/>
            </p:cNvSpPr>
            <p:nvPr/>
          </p:nvSpPr>
          <p:spPr bwMode="auto">
            <a:xfrm>
              <a:off x="7308304" y="5013176"/>
              <a:ext cx="1271362" cy="461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indent="355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400" b="1" i="1" dirty="0" smtClean="0">
                  <a:latin typeface="Calibri" panose="020F0502020204030204" pitchFamily="34" charset="0"/>
                  <a:cs typeface="Times New Roman" panose="02020603050405020304" pitchFamily="18" charset="0"/>
                </a:rPr>
                <a:t>=</a:t>
              </a:r>
              <a:endParaRPr lang="ru-RU" altLang="ru-RU" sz="2400" b="1" i="1" dirty="0">
                <a:latin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" name="Группа 10"/>
          <p:cNvGrpSpPr>
            <a:grpSpLocks/>
          </p:cNvGrpSpPr>
          <p:nvPr/>
        </p:nvGrpSpPr>
        <p:grpSpPr bwMode="auto">
          <a:xfrm>
            <a:off x="1" y="0"/>
            <a:ext cx="2195736" cy="1988840"/>
            <a:chOff x="0" y="1340768"/>
            <a:chExt cx="3024336" cy="2592289"/>
          </a:xfrm>
        </p:grpSpPr>
        <p:pic>
          <p:nvPicPr>
            <p:cNvPr id="68" name="Рисунок 1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77" t="17227" r="45958" b="9445"/>
            <a:stretch>
              <a:fillRect/>
            </a:stretch>
          </p:blipFill>
          <p:spPr bwMode="auto">
            <a:xfrm>
              <a:off x="0" y="1340768"/>
              <a:ext cx="3024336" cy="259228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9" name="Блок-схема: узел 68"/>
            <p:cNvSpPr/>
            <p:nvPr/>
          </p:nvSpPr>
          <p:spPr>
            <a:xfrm>
              <a:off x="2051788" y="1628377"/>
              <a:ext cx="287250" cy="217135"/>
            </a:xfrm>
            <a:prstGeom prst="flowChartConnector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54" name="Прямоугольник 53"/>
          <p:cNvSpPr/>
          <p:nvPr/>
        </p:nvSpPr>
        <p:spPr>
          <a:xfrm>
            <a:off x="2063188" y="830263"/>
            <a:ext cx="4309012" cy="677108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3556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</a:rPr>
              <a:t>13</a:t>
            </a: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</a:rPr>
              <a:t> % 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площади Ленинградской области занимают земли водного фонда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377754" y="1847515"/>
            <a:ext cx="8640960" cy="969496"/>
          </a:xfrm>
          <a:prstGeom prst="rect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3556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dirty="0" smtClean="0">
                <a:solidFill>
                  <a:schemeClr val="tx1"/>
                </a:solidFill>
                <a:latin typeface="+mn-lt"/>
                <a:cs typeface="+mn-cs"/>
              </a:rPr>
              <a:t>В соответствии с п.2 статьи 102 Земельного кодекса РФ, </a:t>
            </a:r>
            <a:r>
              <a:rPr lang="ru-RU" sz="19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на землях, покрытых поверхностными водами, не осуществляется образование земельных участков</a:t>
            </a:r>
            <a:r>
              <a:rPr lang="ru-RU" sz="1900" b="1" i="1" dirty="0" smtClean="0">
                <a:solidFill>
                  <a:srgbClr val="00B0F0"/>
                </a:solidFill>
                <a:latin typeface="+mn-lt"/>
                <a:cs typeface="+mn-cs"/>
              </a:rPr>
              <a:t>,</a:t>
            </a:r>
            <a:r>
              <a:rPr lang="ru-RU" sz="1900" b="1" dirty="0" smtClean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 и соответственно  </a:t>
            </a:r>
            <a:r>
              <a:rPr lang="ru-RU" b="1" i="1" u="sng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границы их не могут быть учтены</a:t>
            </a:r>
            <a:endParaRPr lang="ru-RU" b="1" i="1" u="sng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5894573" y="3153395"/>
            <a:ext cx="2808312" cy="563635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100 % не достижимо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568768" y="3140968"/>
            <a:ext cx="5040064" cy="792088"/>
            <a:chOff x="5470898" y="4449457"/>
            <a:chExt cx="5040064" cy="792088"/>
          </a:xfrm>
        </p:grpSpPr>
        <p:grpSp>
          <p:nvGrpSpPr>
            <p:cNvPr id="25" name="Группа 44"/>
            <p:cNvGrpSpPr>
              <a:grpSpLocks/>
            </p:cNvGrpSpPr>
            <p:nvPr/>
          </p:nvGrpSpPr>
          <p:grpSpPr bwMode="auto">
            <a:xfrm>
              <a:off x="5470898" y="4449457"/>
              <a:ext cx="2635966" cy="535683"/>
              <a:chOff x="1106728" y="2541805"/>
              <a:chExt cx="3873993" cy="621719"/>
            </a:xfrm>
          </p:grpSpPr>
          <p:grpSp>
            <p:nvGrpSpPr>
              <p:cNvPr id="26" name="Группа 41"/>
              <p:cNvGrpSpPr>
                <a:grpSpLocks/>
              </p:cNvGrpSpPr>
              <p:nvPr/>
            </p:nvGrpSpPr>
            <p:grpSpPr bwMode="auto">
              <a:xfrm>
                <a:off x="1106728" y="2541805"/>
                <a:ext cx="3873993" cy="621719"/>
                <a:chOff x="1184432" y="2541805"/>
                <a:chExt cx="3601176" cy="621719"/>
              </a:xfrm>
            </p:grpSpPr>
            <p:sp>
              <p:nvSpPr>
                <p:cNvPr id="28" name="Прямоугольник 36"/>
                <p:cNvSpPr>
                  <a:spLocks noChangeArrowheads="1"/>
                </p:cNvSpPr>
                <p:nvPr/>
              </p:nvSpPr>
              <p:spPr bwMode="auto">
                <a:xfrm>
                  <a:off x="1184432" y="2625379"/>
                  <a:ext cx="1005121" cy="5358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905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indent="355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indent="0" eaLnBrk="1" hangingPunct="1"/>
                  <a:r>
                    <a:rPr lang="en-US" altLang="ru-RU" sz="2400" b="1" i="1" dirty="0">
                      <a:solidFill>
                        <a:schemeClr val="tx2">
                          <a:lumMod val="75000"/>
                        </a:schemeClr>
                      </a:solidFill>
                      <a:latin typeface="Calibri" panose="020F0502020204030204" pitchFamily="34" charset="0"/>
                      <a:cs typeface="Times New Roman" panose="02020603050405020304" pitchFamily="18" charset="0"/>
                    </a:rPr>
                    <a:t>S</a:t>
                  </a:r>
                  <a:r>
                    <a:rPr lang="en-US" altLang="ru-RU" sz="2400" b="1" i="1" dirty="0">
                      <a:solidFill>
                        <a:srgbClr val="FF0000"/>
                      </a:solidFill>
                      <a:latin typeface="Calibri" panose="020F0502020204030204" pitchFamily="34" charset="0"/>
                      <a:cs typeface="Times New Roman" panose="02020603050405020304" pitchFamily="18" charset="0"/>
                    </a:rPr>
                    <a:t> </a:t>
                  </a:r>
                  <a:r>
                    <a:rPr lang="ru-RU" altLang="ru-RU" sz="2400" b="1" i="1" dirty="0">
                      <a:latin typeface="Calibri" panose="020F0502020204030204" pitchFamily="34" charset="0"/>
                      <a:cs typeface="Times New Roman" panose="02020603050405020304" pitchFamily="18" charset="0"/>
                    </a:rPr>
                    <a:t>=</a:t>
                  </a:r>
                </a:p>
              </p:txBody>
            </p:sp>
            <p:sp>
              <p:nvSpPr>
                <p:cNvPr id="29" name="Прямоугольник 28"/>
                <p:cNvSpPr/>
                <p:nvPr/>
              </p:nvSpPr>
              <p:spPr>
                <a:xfrm>
                  <a:off x="1184432" y="2541805"/>
                  <a:ext cx="3601176" cy="289267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b="1" i="1" dirty="0">
                      <a:solidFill>
                        <a:schemeClr val="tx2">
                          <a:lumMod val="75000"/>
                        </a:schemeClr>
                      </a:solidFill>
                    </a:rPr>
                    <a:t>S</a:t>
                  </a:r>
                  <a:r>
                    <a:rPr lang="en-US" b="1" i="1" dirty="0">
                      <a:solidFill>
                        <a:schemeClr val="tx1"/>
                      </a:solidFill>
                    </a:rPr>
                    <a:t> </a:t>
                  </a:r>
                  <a:r>
                    <a:rPr lang="ru-RU" b="1" i="1" dirty="0">
                      <a:solidFill>
                        <a:schemeClr val="tx1"/>
                      </a:solidFill>
                    </a:rPr>
                    <a:t>ЗУ с </a:t>
                  </a:r>
                  <a:r>
                    <a:rPr lang="ru-RU" b="1" i="1" dirty="0" smtClean="0">
                      <a:solidFill>
                        <a:schemeClr val="tx1"/>
                      </a:solidFill>
                    </a:rPr>
                    <a:t>границами</a:t>
                  </a:r>
                  <a:endParaRPr lang="ru-RU" b="1" i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" name="Прямоугольник 29"/>
                <p:cNvSpPr/>
                <p:nvPr/>
              </p:nvSpPr>
              <p:spPr>
                <a:xfrm>
                  <a:off x="1274182" y="2876099"/>
                  <a:ext cx="3457385" cy="287425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b="1" i="1" dirty="0">
                      <a:solidFill>
                        <a:schemeClr val="tx2">
                          <a:lumMod val="75000"/>
                        </a:schemeClr>
                      </a:solidFill>
                    </a:rPr>
                    <a:t>S</a:t>
                  </a:r>
                  <a:r>
                    <a:rPr lang="en-US" b="1" i="1" dirty="0">
                      <a:solidFill>
                        <a:schemeClr val="tx1"/>
                      </a:solidFill>
                    </a:rPr>
                    <a:t> </a:t>
                  </a:r>
                  <a:r>
                    <a:rPr lang="ru-RU" b="1" i="1" dirty="0">
                      <a:solidFill>
                        <a:schemeClr val="tx1"/>
                      </a:solidFill>
                    </a:rPr>
                    <a:t>субъекта</a:t>
                  </a:r>
                </a:p>
              </p:txBody>
            </p:sp>
          </p:grpSp>
          <p:cxnSp>
            <p:nvCxnSpPr>
              <p:cNvPr id="27" name="Прямая соединительная линия 26"/>
              <p:cNvCxnSpPr/>
              <p:nvPr/>
            </p:nvCxnSpPr>
            <p:spPr>
              <a:xfrm flipV="1">
                <a:off x="1782574" y="2876097"/>
                <a:ext cx="2710644" cy="2"/>
              </a:xfrm>
              <a:prstGeom prst="line">
                <a:avLst/>
              </a:prstGeom>
              <a:ln w="2857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Прямоугольник 30"/>
            <p:cNvSpPr/>
            <p:nvPr/>
          </p:nvSpPr>
          <p:spPr>
            <a:xfrm>
              <a:off x="9647362" y="4449457"/>
              <a:ext cx="863600" cy="7920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16,5%</a:t>
              </a:r>
            </a:p>
          </p:txBody>
        </p:sp>
        <p:grpSp>
          <p:nvGrpSpPr>
            <p:cNvPr id="35" name="Группа 44"/>
            <p:cNvGrpSpPr>
              <a:grpSpLocks/>
            </p:cNvGrpSpPr>
            <p:nvPr/>
          </p:nvGrpSpPr>
          <p:grpSpPr bwMode="auto">
            <a:xfrm>
              <a:off x="7055074" y="4449457"/>
              <a:ext cx="3346409" cy="576063"/>
              <a:chOff x="995177" y="2678157"/>
              <a:chExt cx="3873991" cy="668585"/>
            </a:xfrm>
          </p:grpSpPr>
          <p:grpSp>
            <p:nvGrpSpPr>
              <p:cNvPr id="37" name="Группа 41"/>
              <p:cNvGrpSpPr>
                <a:grpSpLocks/>
              </p:cNvGrpSpPr>
              <p:nvPr/>
            </p:nvGrpSpPr>
            <p:grpSpPr bwMode="auto">
              <a:xfrm>
                <a:off x="995177" y="2678157"/>
                <a:ext cx="3873991" cy="668585"/>
                <a:chOff x="1080740" y="2678157"/>
                <a:chExt cx="3601176" cy="668585"/>
              </a:xfrm>
            </p:grpSpPr>
            <p:sp>
              <p:nvSpPr>
                <p:cNvPr id="39" name="Прямоугольник 38"/>
                <p:cNvSpPr/>
                <p:nvPr/>
              </p:nvSpPr>
              <p:spPr>
                <a:xfrm>
                  <a:off x="1080740" y="2678157"/>
                  <a:ext cx="3601176" cy="289267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b="1" i="1" dirty="0" smtClean="0">
                      <a:solidFill>
                        <a:schemeClr val="tx1"/>
                      </a:solidFill>
                    </a:rPr>
                    <a:t>1416 тыс. га</a:t>
                  </a:r>
                  <a:endParaRPr lang="ru-RU" b="1" i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" name="Прямоугольник 39"/>
                <p:cNvSpPr/>
                <p:nvPr/>
              </p:nvSpPr>
              <p:spPr>
                <a:xfrm>
                  <a:off x="1158230" y="3059317"/>
                  <a:ext cx="3457385" cy="287425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b="1" i="1" dirty="0" smtClean="0">
                      <a:solidFill>
                        <a:schemeClr val="tx1"/>
                      </a:solidFill>
                    </a:rPr>
                    <a:t>8391 тыс. га</a:t>
                  </a:r>
                  <a:endParaRPr lang="ru-RU" b="1" i="1" dirty="0">
                    <a:solidFill>
                      <a:schemeClr val="tx1"/>
                    </a:solidFill>
                  </a:endParaRPr>
                </a:p>
              </p:txBody>
            </p:sp>
          </p:grpSp>
          <p:cxnSp>
            <p:nvCxnSpPr>
              <p:cNvPr id="38" name="Прямая соединительная линия 37"/>
              <p:cNvCxnSpPr/>
              <p:nvPr/>
            </p:nvCxnSpPr>
            <p:spPr>
              <a:xfrm flipV="1">
                <a:off x="2195793" y="2985505"/>
                <a:ext cx="1533541" cy="12055"/>
              </a:xfrm>
              <a:prstGeom prst="line">
                <a:avLst/>
              </a:prstGeom>
              <a:ln w="2857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Прямоугольник 36"/>
            <p:cNvSpPr>
              <a:spLocks noChangeArrowheads="1"/>
            </p:cNvSpPr>
            <p:nvPr/>
          </p:nvSpPr>
          <p:spPr bwMode="auto">
            <a:xfrm>
              <a:off x="9071298" y="4521465"/>
              <a:ext cx="972616" cy="461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indent="355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400" b="1" i="1" dirty="0" smtClean="0">
                  <a:latin typeface="Calibri" panose="020F0502020204030204" pitchFamily="34" charset="0"/>
                  <a:cs typeface="Times New Roman" panose="02020603050405020304" pitchFamily="18" charset="0"/>
                </a:rPr>
                <a:t>=</a:t>
              </a:r>
              <a:endParaRPr lang="ru-RU" altLang="ru-RU" sz="2400" b="1" i="1" dirty="0">
                <a:latin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Прямоугольник 36"/>
            <p:cNvSpPr>
              <a:spLocks noChangeArrowheads="1"/>
            </p:cNvSpPr>
            <p:nvPr/>
          </p:nvSpPr>
          <p:spPr bwMode="auto">
            <a:xfrm>
              <a:off x="7343106" y="4521464"/>
              <a:ext cx="1271362" cy="461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indent="355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400" b="1" i="1" dirty="0" smtClean="0">
                  <a:latin typeface="Calibri" panose="020F0502020204030204" pitchFamily="34" charset="0"/>
                  <a:cs typeface="Times New Roman" panose="02020603050405020304" pitchFamily="18" charset="0"/>
                </a:rPr>
                <a:t>=</a:t>
              </a:r>
              <a:endParaRPr lang="ru-RU" altLang="ru-RU" sz="2400" b="1" i="1" dirty="0">
                <a:latin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4" name="Прямоугольник 43"/>
          <p:cNvSpPr/>
          <p:nvPr/>
        </p:nvSpPr>
        <p:spPr bwMode="auto">
          <a:xfrm rot="10800000" flipV="1">
            <a:off x="3419870" y="5243143"/>
            <a:ext cx="4824537" cy="218493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i="1" dirty="0">
              <a:solidFill>
                <a:schemeClr val="tx1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907704" y="5342035"/>
            <a:ext cx="4176464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372200" y="5342035"/>
            <a:ext cx="1872208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698195" y="4892590"/>
            <a:ext cx="45299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i="1" dirty="0">
                <a:solidFill>
                  <a:schemeClr val="tx2">
                    <a:lumMod val="75000"/>
                  </a:schemeClr>
                </a:solidFill>
              </a:rPr>
              <a:t>S </a:t>
            </a:r>
            <a:r>
              <a:rPr lang="ru-RU" sz="1200" b="1" i="1" dirty="0"/>
              <a:t>ЗУ с </a:t>
            </a:r>
            <a:r>
              <a:rPr lang="ru-RU" sz="1200" b="1" i="1" dirty="0" smtClean="0"/>
              <a:t>границами </a:t>
            </a:r>
            <a:r>
              <a:rPr lang="en-US" sz="1200" b="1" i="1" dirty="0" smtClean="0"/>
              <a:t>+ </a:t>
            </a:r>
            <a:r>
              <a:rPr lang="en-US" sz="1200" b="1" i="1" dirty="0" smtClean="0">
                <a:solidFill>
                  <a:srgbClr val="92D050"/>
                </a:solidFill>
              </a:rPr>
              <a:t>S </a:t>
            </a:r>
            <a:r>
              <a:rPr lang="ru-RU" sz="1200" b="1" i="1" dirty="0" smtClean="0">
                <a:solidFill>
                  <a:srgbClr val="92D050"/>
                </a:solidFill>
              </a:rPr>
              <a:t>границ земель лесных участков</a:t>
            </a:r>
            <a:endParaRPr lang="ru-RU" sz="1200" b="1" i="1" dirty="0">
              <a:solidFill>
                <a:srgbClr val="92D05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40976" y="5357837"/>
            <a:ext cx="3283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>
                <a:solidFill>
                  <a:srgbClr val="1F497D">
                    <a:lumMod val="75000"/>
                  </a:srgbClr>
                </a:solidFill>
              </a:rPr>
              <a:t>S</a:t>
            </a:r>
            <a:r>
              <a:rPr lang="en-US" sz="1200" i="1" dirty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ru-RU" sz="1200" b="1" i="1" dirty="0">
                <a:solidFill>
                  <a:prstClr val="black"/>
                </a:solidFill>
              </a:rPr>
              <a:t>субъекта</a:t>
            </a:r>
            <a:r>
              <a:rPr lang="ru-RU" sz="1200" i="1" dirty="0">
                <a:solidFill>
                  <a:prstClr val="black"/>
                </a:solidFill>
              </a:rPr>
              <a:t> – </a:t>
            </a:r>
            <a:r>
              <a:rPr lang="en-US" b="1" i="1" dirty="0">
                <a:solidFill>
                  <a:srgbClr val="1F497D">
                    <a:lumMod val="75000"/>
                  </a:srgbClr>
                </a:solidFill>
              </a:rPr>
              <a:t>S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ru-RU" sz="1200" b="1" i="1" dirty="0">
                <a:solidFill>
                  <a:prstClr val="black"/>
                </a:solidFill>
              </a:rPr>
              <a:t>земель водного фонда </a:t>
            </a:r>
            <a:endParaRPr lang="ru-RU" sz="12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6059677" y="5177114"/>
            <a:ext cx="2880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=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6113308" y="4906216"/>
            <a:ext cx="22506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1" dirty="0" smtClean="0"/>
              <a:t> (1 416+ </a:t>
            </a:r>
            <a:r>
              <a:rPr lang="ru-RU" sz="1400" b="1" i="1" dirty="0" smtClean="0">
                <a:solidFill>
                  <a:srgbClr val="70B22C"/>
                </a:solidFill>
              </a:rPr>
              <a:t>2 706</a:t>
            </a:r>
            <a:r>
              <a:rPr lang="ru-RU" sz="1400" b="1" i="1" dirty="0" smtClean="0"/>
              <a:t>) тыс. га</a:t>
            </a:r>
            <a:endParaRPr lang="ru-RU" sz="1400" b="1" i="1" dirty="0"/>
          </a:p>
        </p:txBody>
      </p:sp>
      <p:sp>
        <p:nvSpPr>
          <p:cNvPr id="21" name="TextBox 20"/>
          <p:cNvSpPr txBox="1"/>
          <p:nvPr/>
        </p:nvSpPr>
        <p:spPr>
          <a:xfrm>
            <a:off x="6248684" y="5349627"/>
            <a:ext cx="19957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1" dirty="0" smtClean="0"/>
              <a:t>(8 391-1 081) тыс. га</a:t>
            </a:r>
            <a:endParaRPr lang="ru-RU" sz="1400" b="1" i="1" dirty="0"/>
          </a:p>
        </p:txBody>
      </p:sp>
      <p:sp>
        <p:nvSpPr>
          <p:cNvPr id="23" name="TextBox 22"/>
          <p:cNvSpPr txBox="1"/>
          <p:nvPr/>
        </p:nvSpPr>
        <p:spPr>
          <a:xfrm>
            <a:off x="8204274" y="5187076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=</a:t>
            </a:r>
            <a:endParaRPr lang="ru-RU" dirty="0"/>
          </a:p>
        </p:txBody>
      </p:sp>
      <p:sp>
        <p:nvSpPr>
          <p:cNvPr id="45" name="TextBox 44"/>
          <p:cNvSpPr txBox="1"/>
          <p:nvPr/>
        </p:nvSpPr>
        <p:spPr>
          <a:xfrm>
            <a:off x="8268899" y="5187076"/>
            <a:ext cx="11276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 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56,9 %</a:t>
            </a:r>
            <a:endParaRPr lang="ru-RU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732240" y="804655"/>
            <a:ext cx="2304256" cy="968161"/>
          </a:xfrm>
          <a:prstGeom prst="roundRect">
            <a:avLst/>
          </a:prstGeom>
          <a:solidFill>
            <a:srgbClr val="70B22C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6876256" y="885709"/>
            <a:ext cx="201622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/>
              <a:t>Целевое значение показателя на 31.12.2017</a:t>
            </a:r>
            <a:r>
              <a:rPr lang="ru-RU" sz="1600" dirty="0" smtClean="0"/>
              <a:t> –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45%</a:t>
            </a:r>
            <a:endParaRPr lang="ru-RU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699792" y="882803"/>
            <a:ext cx="720077" cy="268960"/>
          </a:xfrm>
          <a:prstGeom prst="rect">
            <a:avLst/>
          </a:prstGeom>
          <a:noFill/>
          <a:ln w="38100">
            <a:solidFill>
              <a:srgbClr val="006F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8752586" y="6597352"/>
            <a:ext cx="266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</a:t>
            </a:r>
            <a:endParaRPr lang="ru-RU" sz="14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6902450" y="6492875"/>
            <a:ext cx="2133600" cy="365125"/>
          </a:xfrm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5D48257-41C6-45E7-AFD0-77E0FDF33F7B}" type="slidenum">
              <a:rPr lang="uk-UA" altLang="ru-RU" sz="140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pPr eaLnBrk="1" hangingPunct="1"/>
              <a:t>7</a:t>
            </a:fld>
            <a:endParaRPr lang="uk-UA" altLang="ru-RU" sz="140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1547813" y="6308725"/>
            <a:ext cx="5903912" cy="33337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Управление Росреестра по Ленинградской области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143125" y="0"/>
            <a:ext cx="7000875" cy="12001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14350" indent="-514350" algn="r"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Times New Roman" panose="02020603050405020304" pitchFamily="18" charset="0"/>
              </a:rPr>
              <a:t>Фактор 2.3 Учет в ЕГРН земельных участков с границами, установленными в соответствии с законодательством Российской Федерации</a:t>
            </a:r>
          </a:p>
        </p:txBody>
      </p:sp>
      <p:grpSp>
        <p:nvGrpSpPr>
          <p:cNvPr id="2" name="Группа 11"/>
          <p:cNvGrpSpPr>
            <a:grpSpLocks/>
          </p:cNvGrpSpPr>
          <p:nvPr/>
        </p:nvGrpSpPr>
        <p:grpSpPr bwMode="auto">
          <a:xfrm>
            <a:off x="0" y="0"/>
            <a:ext cx="2555875" cy="2349500"/>
            <a:chOff x="0" y="1340768"/>
            <a:chExt cx="3024336" cy="2592289"/>
          </a:xfrm>
        </p:grpSpPr>
        <p:pic>
          <p:nvPicPr>
            <p:cNvPr id="9224" name="Рисунок 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77" t="17227" r="45958" b="9445"/>
            <a:stretch>
              <a:fillRect/>
            </a:stretch>
          </p:blipFill>
          <p:spPr bwMode="auto">
            <a:xfrm>
              <a:off x="0" y="1340768"/>
              <a:ext cx="3024336" cy="2592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Блок-схема: узел 5"/>
            <p:cNvSpPr/>
            <p:nvPr/>
          </p:nvSpPr>
          <p:spPr>
            <a:xfrm>
              <a:off x="383208" y="3218426"/>
              <a:ext cx="287406" cy="217192"/>
            </a:xfrm>
            <a:prstGeom prst="flowChartConnector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2555776" y="1916832"/>
            <a:ext cx="6352219" cy="39087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3556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u="sng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Мероприятия по комплексным </a:t>
            </a:r>
            <a:endParaRPr lang="ru-RU" sz="2000" b="1" u="sng" dirty="0" smtClean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3556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u="sng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кадастровым </a:t>
            </a:r>
            <a:r>
              <a:rPr lang="ru-RU" sz="2000" b="1" u="sng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работам</a:t>
            </a:r>
            <a:r>
              <a:rPr lang="ru-RU" sz="2000" b="1" u="sng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indent="355600"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600" b="1" dirty="0" smtClean="0"/>
              <a:t>Определены  территории </a:t>
            </a:r>
            <a:r>
              <a:rPr lang="ru-RU" sz="1600" dirty="0" smtClean="0"/>
              <a:t>Ленинградской области, на которых будут проводиться комплексные кадастровые работы</a:t>
            </a:r>
          </a:p>
          <a:p>
            <a:pPr indent="355600"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600" dirty="0" smtClean="0"/>
              <a:t>Правительством Ленинградской области направлен </a:t>
            </a:r>
            <a:r>
              <a:rPr lang="ru-RU" sz="1600" b="1" dirty="0" smtClean="0"/>
              <a:t>запрос на </a:t>
            </a:r>
            <a:r>
              <a:rPr lang="ru-RU" sz="1600" b="1" dirty="0" err="1" smtClean="0"/>
              <a:t>софинансирование</a:t>
            </a:r>
            <a:r>
              <a:rPr lang="ru-RU" sz="1600" dirty="0" smtClean="0"/>
              <a:t> комплексных кадастровых работ за счет средств федерального бюджета</a:t>
            </a:r>
          </a:p>
          <a:p>
            <a:pPr indent="355600"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600" dirty="0" smtClean="0"/>
              <a:t>Губернатором  Ленинградской области подписан проект </a:t>
            </a:r>
            <a:r>
              <a:rPr lang="ru-RU" sz="1600" b="1" dirty="0" smtClean="0"/>
              <a:t>Соглашения с Росреестром </a:t>
            </a:r>
            <a:r>
              <a:rPr lang="ru-RU" sz="1600" dirty="0" smtClean="0"/>
              <a:t>о сотрудничестве по реализации федеральной целевой программы «Развитие единой государственной системы регистрации прав и кадастрового учета недвижимости (2014 - 2020 годы)» в части проведения землеустроительных работ в отношении границ субъектов Российской Федерации и внесению сведений по итогам таких работ в государственный кадастр недвижимости и направлен в Росреестр на рассмотрение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14282" y="2428868"/>
            <a:ext cx="2214578" cy="329320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latin typeface="+mj-lt"/>
                <a:cs typeface="Times New Roman" panose="02020603050405020304" pitchFamily="18" charset="0"/>
              </a:rPr>
              <a:t>Всего ФЦП на 2018 г на все субъекты РФ предусмотрено </a:t>
            </a:r>
            <a:br>
              <a:rPr lang="ru-RU" sz="1600" b="1" i="1" dirty="0" smtClean="0">
                <a:latin typeface="+mj-lt"/>
                <a:cs typeface="Times New Roman" panose="02020603050405020304" pitchFamily="18" charset="0"/>
              </a:rPr>
            </a:br>
            <a:r>
              <a:rPr lang="ru-RU" sz="1600" b="1" i="1" dirty="0" smtClean="0">
                <a:latin typeface="+mj-lt"/>
                <a:cs typeface="Times New Roman" panose="02020603050405020304" pitchFamily="18" charset="0"/>
              </a:rPr>
              <a:t>100 млн.руб. </a:t>
            </a:r>
          </a:p>
          <a:p>
            <a:endParaRPr lang="ru-RU" sz="1600" dirty="0" smtClean="0">
              <a:latin typeface="+mj-lt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latin typeface="+mj-lt"/>
                <a:cs typeface="Times New Roman" panose="02020603050405020304" pitchFamily="18" charset="0"/>
              </a:rPr>
              <a:t>Ленинградская область планируется:</a:t>
            </a:r>
          </a:p>
          <a:p>
            <a:r>
              <a:rPr lang="ru-RU" sz="1600" dirty="0" smtClean="0">
                <a:latin typeface="+mj-lt"/>
                <a:cs typeface="Times New Roman" panose="02020603050405020304" pitchFamily="18" charset="0"/>
              </a:rPr>
              <a:t>12 млн. </a:t>
            </a:r>
            <a:r>
              <a:rPr lang="ru-RU" sz="1600" dirty="0" err="1" smtClean="0">
                <a:latin typeface="+mj-lt"/>
                <a:cs typeface="Times New Roman" panose="02020603050405020304" pitchFamily="18" charset="0"/>
              </a:rPr>
              <a:t>руб</a:t>
            </a:r>
            <a:r>
              <a:rPr lang="ru-RU" sz="1600" dirty="0" smtClean="0">
                <a:latin typeface="+mj-lt"/>
                <a:cs typeface="Times New Roman" panose="02020603050405020304" pitchFamily="18" charset="0"/>
              </a:rPr>
              <a:t> – федеральный бюджет</a:t>
            </a:r>
          </a:p>
          <a:p>
            <a:r>
              <a:rPr lang="ru-RU" sz="1600" dirty="0" smtClean="0">
                <a:latin typeface="+mj-lt"/>
                <a:cs typeface="Times New Roman" panose="02020603050405020304" pitchFamily="18" charset="0"/>
              </a:rPr>
              <a:t>2 млн. </a:t>
            </a:r>
            <a:r>
              <a:rPr lang="ru-RU" sz="1600" dirty="0" err="1" smtClean="0">
                <a:latin typeface="+mj-lt"/>
                <a:cs typeface="Times New Roman" panose="02020603050405020304" pitchFamily="18" charset="0"/>
              </a:rPr>
              <a:t>руб</a:t>
            </a:r>
            <a:r>
              <a:rPr lang="ru-RU" sz="1600" dirty="0" smtClean="0">
                <a:latin typeface="+mj-lt"/>
                <a:cs typeface="Times New Roman" panose="02020603050405020304" pitchFamily="18" charset="0"/>
              </a:rPr>
              <a:t> – </a:t>
            </a:r>
          </a:p>
          <a:p>
            <a:r>
              <a:rPr lang="ru-RU" sz="1600" dirty="0" smtClean="0">
                <a:latin typeface="+mj-lt"/>
                <a:cs typeface="Times New Roman" panose="02020603050405020304" pitchFamily="18" charset="0"/>
              </a:rPr>
              <a:t>областной бюджет</a:t>
            </a:r>
          </a:p>
          <a:p>
            <a:r>
              <a:rPr lang="ru-RU" sz="1600" dirty="0" smtClean="0">
                <a:latin typeface="+mj-lt"/>
                <a:cs typeface="Times New Roman" panose="02020603050405020304" pitchFamily="18" charset="0"/>
              </a:rPr>
              <a:t>______</a:t>
            </a:r>
          </a:p>
          <a:p>
            <a:r>
              <a:rPr lang="ru-RU" sz="1600" b="1" dirty="0" smtClean="0">
                <a:latin typeface="+mj-lt"/>
                <a:cs typeface="Times New Roman" panose="02020603050405020304" pitchFamily="18" charset="0"/>
              </a:rPr>
              <a:t>Итого 14 млн. </a:t>
            </a:r>
            <a:r>
              <a:rPr lang="ru-RU" sz="1600" b="1" dirty="0" err="1" smtClean="0">
                <a:latin typeface="+mj-lt"/>
                <a:cs typeface="Times New Roman" panose="02020603050405020304" pitchFamily="18" charset="0"/>
              </a:rPr>
              <a:t>руб</a:t>
            </a:r>
            <a:endParaRPr lang="ru-RU" sz="1600" b="1" dirty="0" smtClean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724128" y="1268760"/>
            <a:ext cx="3266789" cy="648072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Значение показателя на июнь 2017: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54,4 %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6902450" y="6492875"/>
            <a:ext cx="2133600" cy="365125"/>
          </a:xfrm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4E4C807-529F-45B9-A0A1-8464A2E8B5F5}" type="slidenum">
              <a:rPr lang="uk-UA" altLang="ru-RU" sz="140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pPr eaLnBrk="1" hangingPunct="1"/>
              <a:t>8</a:t>
            </a:fld>
            <a:endParaRPr lang="uk-UA" altLang="ru-RU" sz="140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00562" y="833511"/>
            <a:ext cx="4286280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4625" algn="just">
              <a:buFont typeface="Arial" pitchFamily="34" charset="0"/>
              <a:buChar char="•"/>
              <a:defRPr/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anose="02020603050405020304" pitchFamily="18" charset="0"/>
            </a:endParaRPr>
          </a:p>
          <a:p>
            <a:pPr indent="3556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u="sng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Мероприятия  с целью снижения количества решений о приостановлении (отказе):</a:t>
            </a:r>
          </a:p>
          <a:p>
            <a:pPr indent="174625" algn="just">
              <a:buFont typeface="Arial" pitchFamily="34" charset="0"/>
              <a:buChar char="•"/>
              <a:defRPr/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anose="02020603050405020304" pitchFamily="18" charset="0"/>
            </a:endParaRPr>
          </a:p>
          <a:p>
            <a:pPr indent="174625" algn="just"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Семинары </a:t>
            </a:r>
            <a:r>
              <a:rPr lang="ru-RU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с 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КИ</a:t>
            </a:r>
          </a:p>
          <a:p>
            <a:pPr indent="174625">
              <a:defRPr/>
            </a:pPr>
            <a:r>
              <a:rPr lang="ru-RU" dirty="0" smtClean="0">
                <a:latin typeface="+mj-lt"/>
                <a:cs typeface="Times New Roman" panose="02020603050405020304" pitchFamily="18" charset="0"/>
              </a:rPr>
              <a:t>(</a:t>
            </a:r>
            <a:r>
              <a:rPr lang="ru-RU" dirty="0">
                <a:latin typeface="+mj-lt"/>
                <a:cs typeface="Times New Roman" panose="02020603050405020304" pitchFamily="18" charset="0"/>
              </a:rPr>
              <a:t>не реже 1 раза в </a:t>
            </a:r>
            <a:r>
              <a:rPr lang="ru-RU" dirty="0" smtClean="0">
                <a:latin typeface="+mj-lt"/>
                <a:cs typeface="Times New Roman" panose="02020603050405020304" pitchFamily="18" charset="0"/>
              </a:rPr>
              <a:t>квартал).</a:t>
            </a:r>
            <a:endParaRPr lang="ru-RU" dirty="0">
              <a:latin typeface="+mj-lt"/>
              <a:cs typeface="Times New Roman" panose="02020603050405020304" pitchFamily="18" charset="0"/>
            </a:endParaRPr>
          </a:p>
          <a:p>
            <a:pPr indent="174625" algn="just">
              <a:buFont typeface="Arial" pitchFamily="34" charset="0"/>
              <a:buChar char="•"/>
              <a:defRPr/>
            </a:pPr>
            <a:r>
              <a:rPr lang="ru-RU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Семинары (лекции) с  КИ в 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СРО</a:t>
            </a:r>
          </a:p>
          <a:p>
            <a:pPr indent="174625" algn="just">
              <a:defRPr/>
            </a:pPr>
            <a:r>
              <a:rPr lang="ru-RU" dirty="0" smtClean="0">
                <a:latin typeface="+mj-lt"/>
                <a:cs typeface="Times New Roman" panose="02020603050405020304" pitchFamily="18" charset="0"/>
              </a:rPr>
              <a:t>(ежемесячно).</a:t>
            </a:r>
            <a:endParaRPr lang="ru-RU" dirty="0">
              <a:latin typeface="+mj-lt"/>
              <a:cs typeface="Times New Roman" panose="02020603050405020304" pitchFamily="18" charset="0"/>
            </a:endParaRPr>
          </a:p>
          <a:p>
            <a:pPr indent="174625" algn="just"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Разъяснительная работа с МФЦ</a:t>
            </a:r>
          </a:p>
          <a:p>
            <a:pPr marL="174625" algn="just">
              <a:defRPr/>
            </a:pPr>
            <a:r>
              <a:rPr lang="ru-RU" dirty="0" smtClean="0">
                <a:latin typeface="+mj-lt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+mj-lt"/>
                <a:cs typeface="Times New Roman" panose="02020603050405020304" pitchFamily="18" charset="0"/>
              </a:rPr>
              <a:t>части корректного приема документов </a:t>
            </a:r>
            <a:r>
              <a:rPr lang="ru-RU" dirty="0" smtClean="0">
                <a:latin typeface="+mj-lt"/>
                <a:cs typeface="Times New Roman" panose="02020603050405020304" pitchFamily="18" charset="0"/>
              </a:rPr>
              <a:t>(обобщение ошибок и направление рекомендаций </a:t>
            </a:r>
            <a:r>
              <a:rPr lang="ru-RU" dirty="0" smtClean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не реже 1 раза в квартал</a:t>
            </a:r>
            <a:r>
              <a:rPr lang="ru-RU" dirty="0" smtClean="0">
                <a:latin typeface="+mj-lt"/>
                <a:cs typeface="Times New Roman" panose="02020603050405020304" pitchFamily="18" charset="0"/>
              </a:rPr>
              <a:t>).</a:t>
            </a:r>
            <a:endParaRPr lang="ru-RU" dirty="0">
              <a:latin typeface="+mj-lt"/>
              <a:cs typeface="Times New Roman" panose="02020603050405020304" pitchFamily="18" charset="0"/>
            </a:endParaRPr>
          </a:p>
          <a:p>
            <a:pPr algn="just">
              <a:buFont typeface="Arial" pitchFamily="34" charset="0"/>
              <a:buChar char="•"/>
              <a:defRPr/>
            </a:pPr>
            <a:endParaRPr lang="ru-RU" b="1" dirty="0">
              <a:latin typeface="Calibri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143125" y="0"/>
            <a:ext cx="7000875" cy="8302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14350" indent="-514350" algn="r"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Times New Roman" panose="02020603050405020304" pitchFamily="18" charset="0"/>
              </a:rPr>
              <a:t>Фактор 2.2.«Профессионализм участников кадастрового учета»</a:t>
            </a:r>
            <a:endParaRPr lang="ru-RU" sz="2400" b="1" u="sng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9" name="Блок-схема: узел 18"/>
          <p:cNvSpPr/>
          <p:nvPr/>
        </p:nvSpPr>
        <p:spPr bwMode="auto">
          <a:xfrm>
            <a:off x="684213" y="1628775"/>
            <a:ext cx="225425" cy="215900"/>
          </a:xfrm>
          <a:prstGeom prst="flowChartConnector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20" name="Прямая соединительная линия 19"/>
          <p:cNvCxnSpPr>
            <a:stCxn id="19" idx="7"/>
          </p:cNvCxnSpPr>
          <p:nvPr/>
        </p:nvCxnSpPr>
        <p:spPr bwMode="auto">
          <a:xfrm flipV="1">
            <a:off x="876300" y="981075"/>
            <a:ext cx="163513" cy="67945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1"/>
          <p:cNvGrpSpPr>
            <a:grpSpLocks/>
          </p:cNvGrpSpPr>
          <p:nvPr/>
        </p:nvGrpSpPr>
        <p:grpSpPr bwMode="auto">
          <a:xfrm>
            <a:off x="0" y="0"/>
            <a:ext cx="2124075" cy="1916113"/>
            <a:chOff x="0" y="1340768"/>
            <a:chExt cx="3024336" cy="2592289"/>
          </a:xfrm>
        </p:grpSpPr>
        <p:pic>
          <p:nvPicPr>
            <p:cNvPr id="8206" name="Рисунок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77" t="17227" r="45958" b="9445"/>
            <a:stretch>
              <a:fillRect/>
            </a:stretch>
          </p:blipFill>
          <p:spPr bwMode="auto">
            <a:xfrm>
              <a:off x="0" y="1340768"/>
              <a:ext cx="3024336" cy="2592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Блок-схема: узел 22"/>
            <p:cNvSpPr/>
            <p:nvPr/>
          </p:nvSpPr>
          <p:spPr>
            <a:xfrm>
              <a:off x="974208" y="3544320"/>
              <a:ext cx="320968" cy="292089"/>
            </a:xfrm>
            <a:prstGeom prst="flowChartConnector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4072138791"/>
              </p:ext>
            </p:extLst>
          </p:nvPr>
        </p:nvGraphicFramePr>
        <p:xfrm>
          <a:off x="226425" y="1785926"/>
          <a:ext cx="3929090" cy="2500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1043517205"/>
              </p:ext>
            </p:extLst>
          </p:nvPr>
        </p:nvGraphicFramePr>
        <p:xfrm>
          <a:off x="226425" y="4286256"/>
          <a:ext cx="3929090" cy="2428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174794" y="4071942"/>
            <a:ext cx="345318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b="1" dirty="0" smtClean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За 2015 год	За 2016 год	За 6 месяцев 2017 года</a:t>
            </a:r>
          </a:p>
        </p:txBody>
      </p:sp>
      <p:sp>
        <p:nvSpPr>
          <p:cNvPr id="18" name="TextBox 17"/>
          <p:cNvSpPr txBox="1"/>
          <p:nvPr/>
        </p:nvSpPr>
        <p:spPr>
          <a:xfrm rot="16200000">
            <a:off x="-1246815" y="2818397"/>
            <a:ext cx="28629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Доля приостановлений, %</a:t>
            </a:r>
          </a:p>
        </p:txBody>
      </p:sp>
      <p:sp>
        <p:nvSpPr>
          <p:cNvPr id="21" name="TextBox 20"/>
          <p:cNvSpPr txBox="1"/>
          <p:nvPr/>
        </p:nvSpPr>
        <p:spPr>
          <a:xfrm rot="16200000">
            <a:off x="-715772" y="5384784"/>
            <a:ext cx="1800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Доля отказов, %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29190" y="5357826"/>
            <a:ext cx="202638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i="1" dirty="0" smtClean="0">
                <a:latin typeface="+mj-lt"/>
                <a:cs typeface="Times New Roman" panose="02020603050405020304" pitchFamily="18" charset="0"/>
              </a:rPr>
              <a:t>Среднее по РФ</a:t>
            </a:r>
          </a:p>
          <a:p>
            <a:r>
              <a:rPr lang="ru-RU" sz="1600" i="1" dirty="0" smtClean="0">
                <a:latin typeface="+mj-lt"/>
                <a:cs typeface="Times New Roman" panose="02020603050405020304" pitchFamily="18" charset="0"/>
              </a:rPr>
              <a:t>Ленинградская</a:t>
            </a:r>
          </a:p>
          <a:p>
            <a:r>
              <a:rPr lang="ru-RU" sz="1600" i="1" dirty="0" smtClean="0">
                <a:latin typeface="+mj-lt"/>
                <a:cs typeface="Times New Roman" panose="02020603050405020304" pitchFamily="18" charset="0"/>
              </a:rPr>
              <a:t>область</a:t>
            </a:r>
          </a:p>
          <a:p>
            <a:r>
              <a:rPr lang="ru-RU" sz="1600" i="1" dirty="0" smtClean="0">
                <a:latin typeface="+mj-lt"/>
                <a:cs typeface="Times New Roman" panose="02020603050405020304" pitchFamily="18" charset="0"/>
              </a:rPr>
              <a:t>Целевой показатель</a:t>
            </a:r>
            <a:endParaRPr lang="ru-RU" sz="1600" i="1" dirty="0">
              <a:latin typeface="+mj-lt"/>
              <a:cs typeface="Times New Roman" panose="02020603050405020304" pitchFamily="18" charset="0"/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4214810" y="5576200"/>
            <a:ext cx="714380" cy="1588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4214810" y="5863540"/>
            <a:ext cx="714380" cy="1588"/>
          </a:xfrm>
          <a:prstGeom prst="line">
            <a:avLst/>
          </a:prstGeom>
          <a:ln w="57150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785786" y="3786190"/>
            <a:ext cx="3214710" cy="1588"/>
          </a:xfrm>
          <a:prstGeom prst="line">
            <a:avLst/>
          </a:prstGeom>
          <a:ln w="38100">
            <a:solidFill>
              <a:srgbClr val="70B2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785786" y="6572272"/>
            <a:ext cx="3214710" cy="1588"/>
          </a:xfrm>
          <a:prstGeom prst="line">
            <a:avLst/>
          </a:prstGeom>
          <a:ln w="38100">
            <a:solidFill>
              <a:srgbClr val="70B2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285720" y="3571876"/>
            <a:ext cx="415498" cy="369332"/>
          </a:xfrm>
          <a:prstGeom prst="rect">
            <a:avLst/>
          </a:prstGeom>
          <a:solidFill>
            <a:schemeClr val="bg1"/>
          </a:solidFill>
          <a:ln w="38100">
            <a:solidFill>
              <a:srgbClr val="70B22C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85720" y="6357958"/>
            <a:ext cx="415498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solidFill>
              <a:srgbClr val="70B22C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>
            <a:off x="4214810" y="6220730"/>
            <a:ext cx="714380" cy="1588"/>
          </a:xfrm>
          <a:prstGeom prst="line">
            <a:avLst/>
          </a:prstGeom>
          <a:ln w="57150">
            <a:solidFill>
              <a:srgbClr val="70B22C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6902450" y="6492875"/>
            <a:ext cx="2133600" cy="365125"/>
          </a:xfrm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4E4C807-529F-45B9-A0A1-8464A2E8B5F5}" type="slidenum">
              <a:rPr lang="uk-UA" altLang="ru-RU" sz="140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pPr eaLnBrk="1" hangingPunct="1"/>
              <a:t>9</a:t>
            </a:fld>
            <a:endParaRPr lang="uk-UA" altLang="ru-RU" sz="140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1547813" y="6524625"/>
            <a:ext cx="5903912" cy="33337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Управление Росреестра по Ленинградской области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143125" y="0"/>
            <a:ext cx="7000875" cy="8302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14350" indent="-514350" algn="r"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Times New Roman" panose="02020603050405020304" pitchFamily="18" charset="0"/>
              </a:rPr>
              <a:t>Фактор 2.2.«Профессионализм участников кадастрового учета»</a:t>
            </a:r>
            <a:endParaRPr lang="ru-RU" sz="2400" b="1" u="sng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9" name="Блок-схема: узел 18"/>
          <p:cNvSpPr/>
          <p:nvPr/>
        </p:nvSpPr>
        <p:spPr bwMode="auto">
          <a:xfrm>
            <a:off x="684213" y="1628775"/>
            <a:ext cx="225425" cy="215900"/>
          </a:xfrm>
          <a:prstGeom prst="flowChartConnector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20" name="Прямая соединительная линия 19"/>
          <p:cNvCxnSpPr>
            <a:stCxn id="19" idx="7"/>
          </p:cNvCxnSpPr>
          <p:nvPr/>
        </p:nvCxnSpPr>
        <p:spPr bwMode="auto">
          <a:xfrm flipV="1">
            <a:off x="876300" y="981075"/>
            <a:ext cx="163513" cy="67945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1"/>
          <p:cNvGrpSpPr>
            <a:grpSpLocks/>
          </p:cNvGrpSpPr>
          <p:nvPr/>
        </p:nvGrpSpPr>
        <p:grpSpPr bwMode="auto">
          <a:xfrm>
            <a:off x="0" y="0"/>
            <a:ext cx="2124075" cy="1916113"/>
            <a:chOff x="0" y="1340768"/>
            <a:chExt cx="3024336" cy="2592289"/>
          </a:xfrm>
        </p:grpSpPr>
        <p:pic>
          <p:nvPicPr>
            <p:cNvPr id="8206" name="Рисунок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77" t="17227" r="45958" b="9445"/>
            <a:stretch>
              <a:fillRect/>
            </a:stretch>
          </p:blipFill>
          <p:spPr bwMode="auto">
            <a:xfrm>
              <a:off x="0" y="1340768"/>
              <a:ext cx="3024336" cy="2592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Блок-схема: узел 22"/>
            <p:cNvSpPr/>
            <p:nvPr/>
          </p:nvSpPr>
          <p:spPr>
            <a:xfrm>
              <a:off x="974208" y="3544320"/>
              <a:ext cx="320968" cy="292089"/>
            </a:xfrm>
            <a:prstGeom prst="flowChartConnector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16" name="TextBox 16"/>
          <p:cNvSpPr>
            <a:spLocks noChangeArrowheads="1"/>
          </p:cNvSpPr>
          <p:nvPr/>
        </p:nvSpPr>
        <p:spPr bwMode="auto">
          <a:xfrm>
            <a:off x="428596" y="2117419"/>
            <a:ext cx="3714776" cy="2308324"/>
          </a:xfrm>
          <a:prstGeom prst="rect">
            <a:avLst/>
          </a:prstGeom>
          <a:ln w="38100">
            <a:solidFill>
              <a:srgbClr val="70B22C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anose="02020603050405020304" pitchFamily="18" charset="0"/>
              </a:rPr>
              <a:t>Личный кабинет кадастрового инженера</a:t>
            </a:r>
          </a:p>
          <a:p>
            <a:pPr algn="just">
              <a:defRPr/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b="1" dirty="0" smtClean="0">
                <a:latin typeface="Calibri" pitchFamily="34" charset="0"/>
                <a:cs typeface="Times New Roman" panose="02020603050405020304" pitchFamily="18" charset="0"/>
              </a:rPr>
              <a:t>за </a:t>
            </a:r>
            <a:r>
              <a:rPr lang="en-US" b="1" dirty="0" smtClean="0">
                <a:latin typeface="Calibri" pitchFamily="34" charset="0"/>
                <a:cs typeface="Times New Roman" panose="02020603050405020304" pitchFamily="18" charset="0"/>
              </a:rPr>
              <a:t>II </a:t>
            </a:r>
            <a:r>
              <a:rPr lang="ru-RU" b="1" dirty="0" smtClean="0">
                <a:latin typeface="Calibri" pitchFamily="34" charset="0"/>
                <a:cs typeface="Times New Roman" panose="02020603050405020304" pitchFamily="18" charset="0"/>
              </a:rPr>
              <a:t>квартал 2017  поступило </a:t>
            </a:r>
            <a:br>
              <a:rPr lang="ru-RU" b="1" dirty="0" smtClean="0">
                <a:latin typeface="Calibri" pitchFamily="34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anose="02020603050405020304" pitchFamily="18" charset="0"/>
              </a:rPr>
              <a:t>200</a:t>
            </a:r>
            <a:r>
              <a:rPr lang="ru-RU" b="1" dirty="0" smtClean="0">
                <a:latin typeface="Calibri" pitchFamily="34" charset="0"/>
                <a:cs typeface="Times New Roman" panose="02020603050405020304" pitchFamily="18" charset="0"/>
              </a:rPr>
              <a:t> заявлений с использованием электронного хранилища ЛККИ,</a:t>
            </a:r>
          </a:p>
          <a:p>
            <a:pPr algn="ctr">
              <a:defRPr/>
            </a:pPr>
            <a:r>
              <a:rPr lang="ru-RU" b="1" dirty="0" smtClean="0">
                <a:latin typeface="Calibri" pitchFamily="34" charset="0"/>
                <a:cs typeface="Times New Roman" panose="02020603050405020304" pitchFamily="18" charset="0"/>
              </a:rPr>
              <a:t>что составило 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anose="02020603050405020304" pitchFamily="18" charset="0"/>
              </a:rPr>
              <a:t>0,6%</a:t>
            </a:r>
            <a:r>
              <a:rPr lang="ru-RU" b="1" dirty="0" smtClean="0">
                <a:latin typeface="Calibri" pitchFamily="34" charset="0"/>
                <a:cs typeface="Times New Roman" panose="02020603050405020304" pitchFamily="18" charset="0"/>
              </a:rPr>
              <a:t> от общего количества заявлений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857752" y="1214422"/>
            <a:ext cx="4000528" cy="1785104"/>
          </a:xfrm>
          <a:prstGeom prst="rect">
            <a:avLst/>
          </a:prstGeom>
          <a:ln w="38100">
            <a:solidFill>
              <a:srgbClr val="70B22C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anose="02020603050405020304" pitchFamily="18" charset="0"/>
              </a:rPr>
              <a:t>Апелляционные комиссии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ru-RU" sz="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anose="02020603050405020304" pitchFamily="18" charset="0"/>
              </a:rPr>
              <a:t/>
            </a:r>
            <a:br>
              <a:rPr lang="ru-RU" sz="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Calibri" pitchFamily="34" charset="0"/>
                <a:cs typeface="Times New Roman" panose="02020603050405020304" pitchFamily="18" charset="0"/>
              </a:rPr>
              <a:t>во </a:t>
            </a:r>
            <a:r>
              <a:rPr lang="en-US" b="1" dirty="0" smtClean="0">
                <a:latin typeface="Calibri" pitchFamily="34" charset="0"/>
                <a:cs typeface="Times New Roman" panose="02020603050405020304" pitchFamily="18" charset="0"/>
              </a:rPr>
              <a:t>II </a:t>
            </a:r>
            <a:r>
              <a:rPr lang="ru-RU" b="1" dirty="0" smtClean="0">
                <a:latin typeface="Calibri" pitchFamily="34" charset="0"/>
                <a:cs typeface="Times New Roman" panose="02020603050405020304" pitchFamily="18" charset="0"/>
              </a:rPr>
              <a:t>квартале 2017 года было рассмотрено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anose="02020603050405020304" pitchFamily="18" charset="0"/>
              </a:rPr>
              <a:t>11 </a:t>
            </a:r>
            <a:r>
              <a:rPr lang="ru-RU" b="1" dirty="0" smtClean="0">
                <a:latin typeface="Calibri" pitchFamily="34" charset="0"/>
                <a:cs typeface="Times New Roman" panose="02020603050405020304" pitchFamily="18" charset="0"/>
              </a:rPr>
              <a:t>заявлений (принятых только от физических лиц), ни одно не было удовлетворено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428596" y="4627049"/>
            <a:ext cx="3668058" cy="923330"/>
          </a:xfrm>
          <a:prstGeom prst="rect">
            <a:avLst/>
          </a:prstGeom>
          <a:ln w="38100">
            <a:solidFill>
              <a:srgbClr val="006FB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</a:rPr>
              <a:t>Личный кабинет кадастрового инженера </a:t>
            </a:r>
            <a:r>
              <a:rPr lang="ru-RU" b="1" dirty="0">
                <a:solidFill>
                  <a:schemeClr val="tx1"/>
                </a:solidFill>
              </a:rPr>
              <a:t>должен быть бесплатным и обязательным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929158" y="3143248"/>
            <a:ext cx="4000560" cy="2585323"/>
          </a:xfrm>
          <a:prstGeom prst="rect">
            <a:avLst/>
          </a:prstGeom>
          <a:ln w="38100">
            <a:solidFill>
              <a:srgbClr val="006FB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ü"/>
              <a:defRPr/>
            </a:pPr>
            <a:r>
              <a:rPr lang="ru-RU" b="1" dirty="0" smtClean="0">
                <a:solidFill>
                  <a:schemeClr val="tx1"/>
                </a:solidFill>
              </a:rPr>
              <a:t>Решения о приостановлении принимаются органом регистрации прав </a:t>
            </a:r>
            <a:r>
              <a:rPr lang="ru-RU" b="1" u="sng" dirty="0" smtClean="0">
                <a:solidFill>
                  <a:schemeClr val="tx1"/>
                </a:solidFill>
              </a:rPr>
              <a:t>обоснованно</a:t>
            </a:r>
          </a:p>
          <a:p>
            <a:pPr algn="ctr">
              <a:defRPr/>
            </a:pPr>
            <a:endParaRPr lang="ru-RU" b="1" dirty="0" smtClean="0">
              <a:solidFill>
                <a:schemeClr val="tx1"/>
              </a:solidFill>
            </a:endParaRPr>
          </a:p>
          <a:p>
            <a:pPr algn="ctr">
              <a:buFont typeface="Wingdings" pitchFamily="2" charset="2"/>
              <a:buChar char="ü"/>
              <a:defRPr/>
            </a:pPr>
            <a:r>
              <a:rPr lang="ru-RU" b="1" dirty="0" smtClean="0">
                <a:solidFill>
                  <a:schemeClr val="tx1"/>
                </a:solidFill>
              </a:rPr>
              <a:t>СРО проводит предварительный анализ решений ОРП по обращениям кадастровых инженеров </a:t>
            </a:r>
            <a:r>
              <a:rPr lang="ru-RU" b="1" u="sng" dirty="0" smtClean="0">
                <a:solidFill>
                  <a:schemeClr val="tx1"/>
                </a:solidFill>
              </a:rPr>
              <a:t>до подачи </a:t>
            </a:r>
            <a:r>
              <a:rPr lang="ru-RU" b="1" dirty="0" smtClean="0">
                <a:solidFill>
                  <a:schemeClr val="tx1"/>
                </a:solidFill>
              </a:rPr>
              <a:t>заявления в апелляционную комиссию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итоги деятельности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итоги деятельности</Template>
  <TotalTime>6798</TotalTime>
  <Words>1966</Words>
  <Application>Microsoft Office PowerPoint</Application>
  <PresentationFormat>Экран (4:3)</PresentationFormat>
  <Paragraphs>441</Paragraphs>
  <Slides>19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Times New Roman</vt:lpstr>
      <vt:lpstr>Wingdings</vt:lpstr>
      <vt:lpstr>итоги деятельности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как было бы, если S =                                          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1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Начальник юридического отдела  Н.В. Петрухина</dc:title>
  <dc:creator>Ерофеева АВ</dc:creator>
  <cp:lastModifiedBy>Елена Н. Бугряшева</cp:lastModifiedBy>
  <cp:revision>625</cp:revision>
  <cp:lastPrinted>2017-07-19T12:47:15Z</cp:lastPrinted>
  <dcterms:created xsi:type="dcterms:W3CDTF">2015-02-13T09:39:21Z</dcterms:created>
  <dcterms:modified xsi:type="dcterms:W3CDTF">2017-07-20T14:42:56Z</dcterms:modified>
</cp:coreProperties>
</file>